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0" r:id="rId5"/>
    <p:sldId id="264" r:id="rId6"/>
    <p:sldId id="292" r:id="rId7"/>
    <p:sldId id="276" r:id="rId8"/>
    <p:sldId id="265" r:id="rId9"/>
    <p:sldId id="281" r:id="rId10"/>
    <p:sldId id="271" r:id="rId11"/>
    <p:sldId id="266" r:id="rId12"/>
    <p:sldId id="272" r:id="rId13"/>
    <p:sldId id="278" r:id="rId14"/>
    <p:sldId id="267" r:id="rId15"/>
    <p:sldId id="280" r:id="rId16"/>
    <p:sldId id="279" r:id="rId17"/>
    <p:sldId id="268" r:id="rId18"/>
    <p:sldId id="284" r:id="rId19"/>
    <p:sldId id="283" r:id="rId20"/>
    <p:sldId id="291" r:id="rId21"/>
    <p:sldId id="285" r:id="rId22"/>
    <p:sldId id="290" r:id="rId23"/>
    <p:sldId id="286" r:id="rId24"/>
    <p:sldId id="289" r:id="rId25"/>
    <p:sldId id="287" r:id="rId26"/>
    <p:sldId id="288" r:id="rId27"/>
    <p:sldId id="258" r:id="rId28"/>
    <p:sldId id="259" r:id="rId29"/>
    <p:sldId id="261" r:id="rId30"/>
    <p:sldId id="269" r:id="rId31"/>
    <p:sldId id="262" r:id="rId32"/>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04A"/>
    <a:srgbClr val="C11474"/>
    <a:srgbClr val="593479"/>
    <a:srgbClr val="FFC5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2" d="100"/>
          <a:sy n="72" d="100"/>
        </p:scale>
        <p:origin x="618" y="60"/>
      </p:cViewPr>
      <p:guideLst>
        <p:guide orient="horz" pos="2160"/>
        <p:guide pos="386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E069A-84A0-43C1-9ADC-8C6A9DA801D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0AD251D-D0CD-461D-9D2B-BF22C72978B0}">
      <dgm:prSet phldrT="[Text]"/>
      <dgm:spPr>
        <a:solidFill>
          <a:srgbClr val="00B050"/>
        </a:solidFill>
      </dgm:spPr>
      <dgm:t>
        <a:bodyPr/>
        <a:lstStyle/>
        <a:p>
          <a:r>
            <a:rPr lang="es-ES" b="1" dirty="0"/>
            <a:t>Sintetizador</a:t>
          </a:r>
          <a:endParaRPr lang="en-US" b="1" dirty="0"/>
        </a:p>
      </dgm:t>
    </dgm:pt>
    <dgm:pt modelId="{906AE012-2D1F-449E-8CB3-4DCD853F1B09}" type="parTrans" cxnId="{0FAA4D10-4E0B-4B42-9374-7308513F179D}">
      <dgm:prSet/>
      <dgm:spPr/>
      <dgm:t>
        <a:bodyPr/>
        <a:lstStyle/>
        <a:p>
          <a:endParaRPr lang="en-US" b="1"/>
        </a:p>
      </dgm:t>
    </dgm:pt>
    <dgm:pt modelId="{47DD3624-E89E-4577-BC9F-07DB07393847}" type="sibTrans" cxnId="{0FAA4D10-4E0B-4B42-9374-7308513F179D}">
      <dgm:prSet/>
      <dgm:spPr/>
      <dgm:t>
        <a:bodyPr/>
        <a:lstStyle/>
        <a:p>
          <a:endParaRPr lang="en-US" b="1"/>
        </a:p>
      </dgm:t>
    </dgm:pt>
    <dgm:pt modelId="{FC1A1107-1DA4-426D-8423-542FB5040AE8}">
      <dgm:prSet phldrT="[Text]"/>
      <dgm:spPr>
        <a:solidFill>
          <a:srgbClr val="FFC536"/>
        </a:solidFill>
      </dgm:spPr>
      <dgm:t>
        <a:bodyPr/>
        <a:lstStyle/>
        <a:p>
          <a:r>
            <a:rPr lang="pt-PT" b="1" dirty="0"/>
            <a:t>Idealista</a:t>
          </a:r>
          <a:endParaRPr lang="en-US" b="1" dirty="0"/>
        </a:p>
      </dgm:t>
    </dgm:pt>
    <dgm:pt modelId="{85139048-A021-4ED9-A6B7-164F9B0AB547}" type="parTrans" cxnId="{2A529C48-43A3-4F76-8EEE-A6F959432F3E}">
      <dgm:prSet/>
      <dgm:spPr/>
      <dgm:t>
        <a:bodyPr/>
        <a:lstStyle/>
        <a:p>
          <a:endParaRPr lang="en-US" b="1"/>
        </a:p>
      </dgm:t>
    </dgm:pt>
    <dgm:pt modelId="{C762E9CC-D4B5-443B-86D0-3D8E4F018188}" type="sibTrans" cxnId="{2A529C48-43A3-4F76-8EEE-A6F959432F3E}">
      <dgm:prSet/>
      <dgm:spPr/>
      <dgm:t>
        <a:bodyPr/>
        <a:lstStyle/>
        <a:p>
          <a:endParaRPr lang="en-US" b="1"/>
        </a:p>
      </dgm:t>
    </dgm:pt>
    <dgm:pt modelId="{6726E391-3BED-417F-9634-ABB5BE3C6C91}">
      <dgm:prSet phldrT="[Text]"/>
      <dgm:spPr>
        <a:solidFill>
          <a:srgbClr val="EE704A"/>
        </a:solidFill>
      </dgm:spPr>
      <dgm:t>
        <a:bodyPr/>
        <a:lstStyle/>
        <a:p>
          <a:r>
            <a:rPr lang="pt-PT" b="1" dirty="0"/>
            <a:t>Pragmático</a:t>
          </a:r>
          <a:endParaRPr lang="en-US" b="1" dirty="0"/>
        </a:p>
      </dgm:t>
    </dgm:pt>
    <dgm:pt modelId="{04417F0C-3E17-4917-9CF9-6FA05F3A66E2}" type="parTrans" cxnId="{2024700B-9154-4EEE-BEE7-0380C06719F5}">
      <dgm:prSet/>
      <dgm:spPr/>
      <dgm:t>
        <a:bodyPr/>
        <a:lstStyle/>
        <a:p>
          <a:endParaRPr lang="en-US" b="1"/>
        </a:p>
      </dgm:t>
    </dgm:pt>
    <dgm:pt modelId="{A9ACDAE6-E134-4039-853C-E12639068C1D}" type="sibTrans" cxnId="{2024700B-9154-4EEE-BEE7-0380C06719F5}">
      <dgm:prSet/>
      <dgm:spPr/>
      <dgm:t>
        <a:bodyPr/>
        <a:lstStyle/>
        <a:p>
          <a:endParaRPr lang="en-US" b="1"/>
        </a:p>
      </dgm:t>
    </dgm:pt>
    <dgm:pt modelId="{93F1AF12-AB71-4E07-B63F-17E7EF6AC1A0}">
      <dgm:prSet phldrT="[Text]"/>
      <dgm:spPr>
        <a:solidFill>
          <a:srgbClr val="593479"/>
        </a:solidFill>
      </dgm:spPr>
      <dgm:t>
        <a:bodyPr/>
        <a:lstStyle/>
        <a:p>
          <a:r>
            <a:rPr lang="pt-PT" b="1" dirty="0"/>
            <a:t>Realista</a:t>
          </a:r>
          <a:endParaRPr lang="en-US" b="1" dirty="0"/>
        </a:p>
      </dgm:t>
    </dgm:pt>
    <dgm:pt modelId="{E573A6EF-6354-4D21-9FD6-F761DBB07D8E}" type="parTrans" cxnId="{14A278B3-B727-465D-B02F-1F25158115FA}">
      <dgm:prSet/>
      <dgm:spPr/>
      <dgm:t>
        <a:bodyPr/>
        <a:lstStyle/>
        <a:p>
          <a:endParaRPr lang="en-US" b="1"/>
        </a:p>
      </dgm:t>
    </dgm:pt>
    <dgm:pt modelId="{7D26260C-41A2-437B-B8A7-95B5C896CEB1}" type="sibTrans" cxnId="{14A278B3-B727-465D-B02F-1F25158115FA}">
      <dgm:prSet/>
      <dgm:spPr/>
      <dgm:t>
        <a:bodyPr/>
        <a:lstStyle/>
        <a:p>
          <a:endParaRPr lang="en-US" b="1"/>
        </a:p>
      </dgm:t>
    </dgm:pt>
    <dgm:pt modelId="{023BCA8F-7A1C-4F7B-AEF0-42CC3226793F}">
      <dgm:prSet phldrT="[Text]"/>
      <dgm:spPr>
        <a:solidFill>
          <a:srgbClr val="C11474"/>
        </a:solidFill>
      </dgm:spPr>
      <dgm:t>
        <a:bodyPr/>
        <a:lstStyle/>
        <a:p>
          <a:r>
            <a:rPr lang="pt-PT" b="1" dirty="0"/>
            <a:t>Analista</a:t>
          </a:r>
          <a:endParaRPr lang="en-US" b="1" dirty="0"/>
        </a:p>
      </dgm:t>
    </dgm:pt>
    <dgm:pt modelId="{E5F7583E-A764-4B3D-A707-3A49CAE76193}" type="parTrans" cxnId="{43217E0B-F380-498D-B167-817E051F154F}">
      <dgm:prSet/>
      <dgm:spPr/>
      <dgm:t>
        <a:bodyPr/>
        <a:lstStyle/>
        <a:p>
          <a:endParaRPr lang="en-US" b="1"/>
        </a:p>
      </dgm:t>
    </dgm:pt>
    <dgm:pt modelId="{A9A6E4B8-1CAE-48F6-A8E1-AF3D08F1A352}" type="sibTrans" cxnId="{43217E0B-F380-498D-B167-817E051F154F}">
      <dgm:prSet/>
      <dgm:spPr/>
      <dgm:t>
        <a:bodyPr/>
        <a:lstStyle/>
        <a:p>
          <a:endParaRPr lang="en-US" b="1"/>
        </a:p>
      </dgm:t>
    </dgm:pt>
    <dgm:pt modelId="{A2AD0F65-2526-49F0-B988-95FBC44CD388}" type="pres">
      <dgm:prSet presAssocID="{C9FE069A-84A0-43C1-9ADC-8C6A9DA801D6}" presName="hierChild1" presStyleCnt="0">
        <dgm:presLayoutVars>
          <dgm:orgChart val="1"/>
          <dgm:chPref val="1"/>
          <dgm:dir/>
          <dgm:animOne val="branch"/>
          <dgm:animLvl val="lvl"/>
          <dgm:resizeHandles/>
        </dgm:presLayoutVars>
      </dgm:prSet>
      <dgm:spPr/>
    </dgm:pt>
    <dgm:pt modelId="{4290AD92-EB60-455C-AEA9-DCB9A22848E6}" type="pres">
      <dgm:prSet presAssocID="{00AD251D-D0CD-461D-9D2B-BF22C72978B0}" presName="hierRoot1" presStyleCnt="0">
        <dgm:presLayoutVars>
          <dgm:hierBranch val="init"/>
        </dgm:presLayoutVars>
      </dgm:prSet>
      <dgm:spPr/>
    </dgm:pt>
    <dgm:pt modelId="{53C48212-8053-42A2-82D9-DE1FCF8D396A}" type="pres">
      <dgm:prSet presAssocID="{00AD251D-D0CD-461D-9D2B-BF22C72978B0}" presName="rootComposite1" presStyleCnt="0"/>
      <dgm:spPr/>
    </dgm:pt>
    <dgm:pt modelId="{8DD18580-FCFB-491F-A6A4-4A8175F92999}" type="pres">
      <dgm:prSet presAssocID="{00AD251D-D0CD-461D-9D2B-BF22C72978B0}" presName="rootText1" presStyleLbl="node0" presStyleIdx="0" presStyleCnt="5">
        <dgm:presLayoutVars>
          <dgm:chPref val="3"/>
        </dgm:presLayoutVars>
      </dgm:prSet>
      <dgm:spPr/>
    </dgm:pt>
    <dgm:pt modelId="{AF06B291-96CA-4EF5-8DBD-44CC7C31A124}" type="pres">
      <dgm:prSet presAssocID="{00AD251D-D0CD-461D-9D2B-BF22C72978B0}" presName="rootConnector1" presStyleLbl="node1" presStyleIdx="0" presStyleCnt="0"/>
      <dgm:spPr/>
    </dgm:pt>
    <dgm:pt modelId="{6DDCAA97-84CD-480B-8946-C232A0E02949}" type="pres">
      <dgm:prSet presAssocID="{00AD251D-D0CD-461D-9D2B-BF22C72978B0}" presName="hierChild2" presStyleCnt="0"/>
      <dgm:spPr/>
    </dgm:pt>
    <dgm:pt modelId="{A3D7EEEA-49EF-44EE-88EC-E00B5A4BC939}" type="pres">
      <dgm:prSet presAssocID="{00AD251D-D0CD-461D-9D2B-BF22C72978B0}" presName="hierChild3" presStyleCnt="0"/>
      <dgm:spPr/>
    </dgm:pt>
    <dgm:pt modelId="{7ED636ED-5C6D-454F-89D8-26CD4F272FFF}" type="pres">
      <dgm:prSet presAssocID="{FC1A1107-1DA4-426D-8423-542FB5040AE8}" presName="hierRoot1" presStyleCnt="0">
        <dgm:presLayoutVars>
          <dgm:hierBranch val="init"/>
        </dgm:presLayoutVars>
      </dgm:prSet>
      <dgm:spPr/>
    </dgm:pt>
    <dgm:pt modelId="{53A9CD78-EA0D-46CC-BEB8-61A65D7A82DA}" type="pres">
      <dgm:prSet presAssocID="{FC1A1107-1DA4-426D-8423-542FB5040AE8}" presName="rootComposite1" presStyleCnt="0"/>
      <dgm:spPr/>
    </dgm:pt>
    <dgm:pt modelId="{E1C85DC3-6A9D-4131-B9CB-D7A2DCFA6DE7}" type="pres">
      <dgm:prSet presAssocID="{FC1A1107-1DA4-426D-8423-542FB5040AE8}" presName="rootText1" presStyleLbl="node0" presStyleIdx="1" presStyleCnt="5">
        <dgm:presLayoutVars>
          <dgm:chPref val="3"/>
        </dgm:presLayoutVars>
      </dgm:prSet>
      <dgm:spPr/>
    </dgm:pt>
    <dgm:pt modelId="{07785D90-BE19-4D21-B568-1C850F3047CC}" type="pres">
      <dgm:prSet presAssocID="{FC1A1107-1DA4-426D-8423-542FB5040AE8}" presName="rootConnector1" presStyleLbl="node1" presStyleIdx="0" presStyleCnt="0"/>
      <dgm:spPr/>
    </dgm:pt>
    <dgm:pt modelId="{0B6A1109-BB84-4D89-A5B4-3F39114883EA}" type="pres">
      <dgm:prSet presAssocID="{FC1A1107-1DA4-426D-8423-542FB5040AE8}" presName="hierChild2" presStyleCnt="0"/>
      <dgm:spPr/>
    </dgm:pt>
    <dgm:pt modelId="{70E96CC9-5EEF-4000-AAEE-97C0F909089C}" type="pres">
      <dgm:prSet presAssocID="{FC1A1107-1DA4-426D-8423-542FB5040AE8}" presName="hierChild3" presStyleCnt="0"/>
      <dgm:spPr/>
    </dgm:pt>
    <dgm:pt modelId="{26C49937-9F1D-4BCA-BC6E-1FC1C20BB9E4}" type="pres">
      <dgm:prSet presAssocID="{6726E391-3BED-417F-9634-ABB5BE3C6C91}" presName="hierRoot1" presStyleCnt="0">
        <dgm:presLayoutVars>
          <dgm:hierBranch val="init"/>
        </dgm:presLayoutVars>
      </dgm:prSet>
      <dgm:spPr/>
    </dgm:pt>
    <dgm:pt modelId="{4A34155B-2064-48FC-B8CC-DE3CB0FC3960}" type="pres">
      <dgm:prSet presAssocID="{6726E391-3BED-417F-9634-ABB5BE3C6C91}" presName="rootComposite1" presStyleCnt="0"/>
      <dgm:spPr/>
    </dgm:pt>
    <dgm:pt modelId="{5A42A24D-2539-4BA3-B6EC-82C6C71F99E7}" type="pres">
      <dgm:prSet presAssocID="{6726E391-3BED-417F-9634-ABB5BE3C6C91}" presName="rootText1" presStyleLbl="node0" presStyleIdx="2" presStyleCnt="5">
        <dgm:presLayoutVars>
          <dgm:chPref val="3"/>
        </dgm:presLayoutVars>
      </dgm:prSet>
      <dgm:spPr/>
    </dgm:pt>
    <dgm:pt modelId="{10FB2891-54DD-419E-9899-C9AB7DF97703}" type="pres">
      <dgm:prSet presAssocID="{6726E391-3BED-417F-9634-ABB5BE3C6C91}" presName="rootConnector1" presStyleLbl="node1" presStyleIdx="0" presStyleCnt="0"/>
      <dgm:spPr/>
    </dgm:pt>
    <dgm:pt modelId="{C48A8EC9-E64F-4921-982F-506CB1203FC8}" type="pres">
      <dgm:prSet presAssocID="{6726E391-3BED-417F-9634-ABB5BE3C6C91}" presName="hierChild2" presStyleCnt="0"/>
      <dgm:spPr/>
    </dgm:pt>
    <dgm:pt modelId="{AE362C3E-50EF-4A23-A626-E7C60657B5A4}" type="pres">
      <dgm:prSet presAssocID="{6726E391-3BED-417F-9634-ABB5BE3C6C91}" presName="hierChild3" presStyleCnt="0"/>
      <dgm:spPr/>
    </dgm:pt>
    <dgm:pt modelId="{32912CFA-B8B5-4ABB-83D6-27B8E6EA9F17}" type="pres">
      <dgm:prSet presAssocID="{023BCA8F-7A1C-4F7B-AEF0-42CC3226793F}" presName="hierRoot1" presStyleCnt="0">
        <dgm:presLayoutVars>
          <dgm:hierBranch val="init"/>
        </dgm:presLayoutVars>
      </dgm:prSet>
      <dgm:spPr/>
    </dgm:pt>
    <dgm:pt modelId="{22145761-9C72-42FE-9A33-54A712056B37}" type="pres">
      <dgm:prSet presAssocID="{023BCA8F-7A1C-4F7B-AEF0-42CC3226793F}" presName="rootComposite1" presStyleCnt="0"/>
      <dgm:spPr/>
    </dgm:pt>
    <dgm:pt modelId="{FAF1B030-4A59-40D6-98CB-A903AF36E902}" type="pres">
      <dgm:prSet presAssocID="{023BCA8F-7A1C-4F7B-AEF0-42CC3226793F}" presName="rootText1" presStyleLbl="node0" presStyleIdx="3" presStyleCnt="5">
        <dgm:presLayoutVars>
          <dgm:chPref val="3"/>
        </dgm:presLayoutVars>
      </dgm:prSet>
      <dgm:spPr/>
    </dgm:pt>
    <dgm:pt modelId="{B4E670D8-2266-4D9A-ABFB-8CC1F15F4A87}" type="pres">
      <dgm:prSet presAssocID="{023BCA8F-7A1C-4F7B-AEF0-42CC3226793F}" presName="rootConnector1" presStyleLbl="node1" presStyleIdx="0" presStyleCnt="0"/>
      <dgm:spPr/>
    </dgm:pt>
    <dgm:pt modelId="{AD58AAC0-147F-4CAD-B1CA-958E0603169B}" type="pres">
      <dgm:prSet presAssocID="{023BCA8F-7A1C-4F7B-AEF0-42CC3226793F}" presName="hierChild2" presStyleCnt="0"/>
      <dgm:spPr/>
    </dgm:pt>
    <dgm:pt modelId="{8702E4AA-0FAA-4091-99AC-77F9A3044B2D}" type="pres">
      <dgm:prSet presAssocID="{023BCA8F-7A1C-4F7B-AEF0-42CC3226793F}" presName="hierChild3" presStyleCnt="0"/>
      <dgm:spPr/>
    </dgm:pt>
    <dgm:pt modelId="{5A77E00B-87EE-4301-AA26-300341F601DD}" type="pres">
      <dgm:prSet presAssocID="{93F1AF12-AB71-4E07-B63F-17E7EF6AC1A0}" presName="hierRoot1" presStyleCnt="0">
        <dgm:presLayoutVars>
          <dgm:hierBranch val="init"/>
        </dgm:presLayoutVars>
      </dgm:prSet>
      <dgm:spPr/>
    </dgm:pt>
    <dgm:pt modelId="{47DB39E2-EC07-4414-B18A-71443A28D2C3}" type="pres">
      <dgm:prSet presAssocID="{93F1AF12-AB71-4E07-B63F-17E7EF6AC1A0}" presName="rootComposite1" presStyleCnt="0"/>
      <dgm:spPr/>
    </dgm:pt>
    <dgm:pt modelId="{5C5283BF-D04B-4636-A92A-4C134350CB27}" type="pres">
      <dgm:prSet presAssocID="{93F1AF12-AB71-4E07-B63F-17E7EF6AC1A0}" presName="rootText1" presStyleLbl="node0" presStyleIdx="4" presStyleCnt="5">
        <dgm:presLayoutVars>
          <dgm:chPref val="3"/>
        </dgm:presLayoutVars>
      </dgm:prSet>
      <dgm:spPr/>
    </dgm:pt>
    <dgm:pt modelId="{E6B20845-EA6B-4343-ACE8-6BF93574ED12}" type="pres">
      <dgm:prSet presAssocID="{93F1AF12-AB71-4E07-B63F-17E7EF6AC1A0}" presName="rootConnector1" presStyleLbl="node1" presStyleIdx="0" presStyleCnt="0"/>
      <dgm:spPr/>
    </dgm:pt>
    <dgm:pt modelId="{216127FE-DBCE-40C2-9F64-3361490B8E43}" type="pres">
      <dgm:prSet presAssocID="{93F1AF12-AB71-4E07-B63F-17E7EF6AC1A0}" presName="hierChild2" presStyleCnt="0"/>
      <dgm:spPr/>
    </dgm:pt>
    <dgm:pt modelId="{C5DCE33A-6DFE-4BF0-A717-5F701EA0013D}" type="pres">
      <dgm:prSet presAssocID="{93F1AF12-AB71-4E07-B63F-17E7EF6AC1A0}" presName="hierChild3" presStyleCnt="0"/>
      <dgm:spPr/>
    </dgm:pt>
  </dgm:ptLst>
  <dgm:cxnLst>
    <dgm:cxn modelId="{2024700B-9154-4EEE-BEE7-0380C06719F5}" srcId="{C9FE069A-84A0-43C1-9ADC-8C6A9DA801D6}" destId="{6726E391-3BED-417F-9634-ABB5BE3C6C91}" srcOrd="2" destOrd="0" parTransId="{04417F0C-3E17-4917-9CF9-6FA05F3A66E2}" sibTransId="{A9ACDAE6-E134-4039-853C-E12639068C1D}"/>
    <dgm:cxn modelId="{43217E0B-F380-498D-B167-817E051F154F}" srcId="{C9FE069A-84A0-43C1-9ADC-8C6A9DA801D6}" destId="{023BCA8F-7A1C-4F7B-AEF0-42CC3226793F}" srcOrd="3" destOrd="0" parTransId="{E5F7583E-A764-4B3D-A707-3A49CAE76193}" sibTransId="{A9A6E4B8-1CAE-48F6-A8E1-AF3D08F1A352}"/>
    <dgm:cxn modelId="{461C340D-971C-480B-818C-BE3564A924C7}" type="presOf" srcId="{FC1A1107-1DA4-426D-8423-542FB5040AE8}" destId="{07785D90-BE19-4D21-B568-1C850F3047CC}" srcOrd="1" destOrd="0" presId="urn:microsoft.com/office/officeart/2005/8/layout/orgChart1"/>
    <dgm:cxn modelId="{0FAA4D10-4E0B-4B42-9374-7308513F179D}" srcId="{C9FE069A-84A0-43C1-9ADC-8C6A9DA801D6}" destId="{00AD251D-D0CD-461D-9D2B-BF22C72978B0}" srcOrd="0" destOrd="0" parTransId="{906AE012-2D1F-449E-8CB3-4DCD853F1B09}" sibTransId="{47DD3624-E89E-4577-BC9F-07DB07393847}"/>
    <dgm:cxn modelId="{393AEA38-30F4-4C60-B867-AD5D651FEC89}" type="presOf" srcId="{C9FE069A-84A0-43C1-9ADC-8C6A9DA801D6}" destId="{A2AD0F65-2526-49F0-B988-95FBC44CD388}" srcOrd="0" destOrd="0" presId="urn:microsoft.com/office/officeart/2005/8/layout/orgChart1"/>
    <dgm:cxn modelId="{97A6173A-7537-4677-B244-EB99FAD929C2}" type="presOf" srcId="{93F1AF12-AB71-4E07-B63F-17E7EF6AC1A0}" destId="{5C5283BF-D04B-4636-A92A-4C134350CB27}" srcOrd="0" destOrd="0" presId="urn:microsoft.com/office/officeart/2005/8/layout/orgChart1"/>
    <dgm:cxn modelId="{5E596D48-4E6B-47B0-99DA-9F48E5B1E1A9}" type="presOf" srcId="{023BCA8F-7A1C-4F7B-AEF0-42CC3226793F}" destId="{FAF1B030-4A59-40D6-98CB-A903AF36E902}" srcOrd="0" destOrd="0" presId="urn:microsoft.com/office/officeart/2005/8/layout/orgChart1"/>
    <dgm:cxn modelId="{2A529C48-43A3-4F76-8EEE-A6F959432F3E}" srcId="{C9FE069A-84A0-43C1-9ADC-8C6A9DA801D6}" destId="{FC1A1107-1DA4-426D-8423-542FB5040AE8}" srcOrd="1" destOrd="0" parTransId="{85139048-A021-4ED9-A6B7-164F9B0AB547}" sibTransId="{C762E9CC-D4B5-443B-86D0-3D8E4F018188}"/>
    <dgm:cxn modelId="{B6325A52-F594-45EC-9BEB-F5770E1B5627}" type="presOf" srcId="{FC1A1107-1DA4-426D-8423-542FB5040AE8}" destId="{E1C85DC3-6A9D-4131-B9CB-D7A2DCFA6DE7}" srcOrd="0" destOrd="0" presId="urn:microsoft.com/office/officeart/2005/8/layout/orgChart1"/>
    <dgm:cxn modelId="{CA09A258-74B2-429D-A590-A8D322A6F1A7}" type="presOf" srcId="{6726E391-3BED-417F-9634-ABB5BE3C6C91}" destId="{10FB2891-54DD-419E-9899-C9AB7DF97703}" srcOrd="1" destOrd="0" presId="urn:microsoft.com/office/officeart/2005/8/layout/orgChart1"/>
    <dgm:cxn modelId="{D6FA5C7A-9E6B-481D-B875-17182B8DF32D}" type="presOf" srcId="{00AD251D-D0CD-461D-9D2B-BF22C72978B0}" destId="{8DD18580-FCFB-491F-A6A4-4A8175F92999}" srcOrd="0" destOrd="0" presId="urn:microsoft.com/office/officeart/2005/8/layout/orgChart1"/>
    <dgm:cxn modelId="{A43CE8AF-790D-40D6-917C-4DBD7F3F19BC}" type="presOf" srcId="{023BCA8F-7A1C-4F7B-AEF0-42CC3226793F}" destId="{B4E670D8-2266-4D9A-ABFB-8CC1F15F4A87}" srcOrd="1" destOrd="0" presId="urn:microsoft.com/office/officeart/2005/8/layout/orgChart1"/>
    <dgm:cxn modelId="{14A278B3-B727-465D-B02F-1F25158115FA}" srcId="{C9FE069A-84A0-43C1-9ADC-8C6A9DA801D6}" destId="{93F1AF12-AB71-4E07-B63F-17E7EF6AC1A0}" srcOrd="4" destOrd="0" parTransId="{E573A6EF-6354-4D21-9FD6-F761DBB07D8E}" sibTransId="{7D26260C-41A2-437B-B8A7-95B5C896CEB1}"/>
    <dgm:cxn modelId="{232420D2-748B-4B86-A108-1E4E9C5DC7BD}" type="presOf" srcId="{6726E391-3BED-417F-9634-ABB5BE3C6C91}" destId="{5A42A24D-2539-4BA3-B6EC-82C6C71F99E7}" srcOrd="0" destOrd="0" presId="urn:microsoft.com/office/officeart/2005/8/layout/orgChart1"/>
    <dgm:cxn modelId="{64D1EDE0-DC5F-46E5-A60B-FEE932C3579B}" type="presOf" srcId="{93F1AF12-AB71-4E07-B63F-17E7EF6AC1A0}" destId="{E6B20845-EA6B-4343-ACE8-6BF93574ED12}" srcOrd="1" destOrd="0" presId="urn:microsoft.com/office/officeart/2005/8/layout/orgChart1"/>
    <dgm:cxn modelId="{F535B9F3-A123-4CB7-8EFF-186145115C11}" type="presOf" srcId="{00AD251D-D0CD-461D-9D2B-BF22C72978B0}" destId="{AF06B291-96CA-4EF5-8DBD-44CC7C31A124}" srcOrd="1" destOrd="0" presId="urn:microsoft.com/office/officeart/2005/8/layout/orgChart1"/>
    <dgm:cxn modelId="{50B53390-36E8-47EE-B2ED-91188436EDFC}" type="presParOf" srcId="{A2AD0F65-2526-49F0-B988-95FBC44CD388}" destId="{4290AD92-EB60-455C-AEA9-DCB9A22848E6}" srcOrd="0" destOrd="0" presId="urn:microsoft.com/office/officeart/2005/8/layout/orgChart1"/>
    <dgm:cxn modelId="{46AD51E8-BCDA-4474-9448-A6660E000D8D}" type="presParOf" srcId="{4290AD92-EB60-455C-AEA9-DCB9A22848E6}" destId="{53C48212-8053-42A2-82D9-DE1FCF8D396A}" srcOrd="0" destOrd="0" presId="urn:microsoft.com/office/officeart/2005/8/layout/orgChart1"/>
    <dgm:cxn modelId="{6A4DA1C2-8C9A-4C63-9B6F-EC8EDB97BB57}" type="presParOf" srcId="{53C48212-8053-42A2-82D9-DE1FCF8D396A}" destId="{8DD18580-FCFB-491F-A6A4-4A8175F92999}" srcOrd="0" destOrd="0" presId="urn:microsoft.com/office/officeart/2005/8/layout/orgChart1"/>
    <dgm:cxn modelId="{AA73380E-1BED-4649-8A5F-915CB76ADDF7}" type="presParOf" srcId="{53C48212-8053-42A2-82D9-DE1FCF8D396A}" destId="{AF06B291-96CA-4EF5-8DBD-44CC7C31A124}" srcOrd="1" destOrd="0" presId="urn:microsoft.com/office/officeart/2005/8/layout/orgChart1"/>
    <dgm:cxn modelId="{52A228E4-3E53-4D25-B50C-A8B6678FBCB3}" type="presParOf" srcId="{4290AD92-EB60-455C-AEA9-DCB9A22848E6}" destId="{6DDCAA97-84CD-480B-8946-C232A0E02949}" srcOrd="1" destOrd="0" presId="urn:microsoft.com/office/officeart/2005/8/layout/orgChart1"/>
    <dgm:cxn modelId="{7330BCE4-7B98-4CAA-B66A-547890F1EC6D}" type="presParOf" srcId="{4290AD92-EB60-455C-AEA9-DCB9A22848E6}" destId="{A3D7EEEA-49EF-44EE-88EC-E00B5A4BC939}" srcOrd="2" destOrd="0" presId="urn:microsoft.com/office/officeart/2005/8/layout/orgChart1"/>
    <dgm:cxn modelId="{979CC55D-CD68-41EF-83C5-03E8E7AA01C2}" type="presParOf" srcId="{A2AD0F65-2526-49F0-B988-95FBC44CD388}" destId="{7ED636ED-5C6D-454F-89D8-26CD4F272FFF}" srcOrd="1" destOrd="0" presId="urn:microsoft.com/office/officeart/2005/8/layout/orgChart1"/>
    <dgm:cxn modelId="{0627E52F-F557-4168-A116-008D137B3425}" type="presParOf" srcId="{7ED636ED-5C6D-454F-89D8-26CD4F272FFF}" destId="{53A9CD78-EA0D-46CC-BEB8-61A65D7A82DA}" srcOrd="0" destOrd="0" presId="urn:microsoft.com/office/officeart/2005/8/layout/orgChart1"/>
    <dgm:cxn modelId="{93532BCD-86FE-44EC-B50B-61A5A3D7F754}" type="presParOf" srcId="{53A9CD78-EA0D-46CC-BEB8-61A65D7A82DA}" destId="{E1C85DC3-6A9D-4131-B9CB-D7A2DCFA6DE7}" srcOrd="0" destOrd="0" presId="urn:microsoft.com/office/officeart/2005/8/layout/orgChart1"/>
    <dgm:cxn modelId="{F9968EE2-2294-4417-BE2C-C508E1C37F24}" type="presParOf" srcId="{53A9CD78-EA0D-46CC-BEB8-61A65D7A82DA}" destId="{07785D90-BE19-4D21-B568-1C850F3047CC}" srcOrd="1" destOrd="0" presId="urn:microsoft.com/office/officeart/2005/8/layout/orgChart1"/>
    <dgm:cxn modelId="{82CA3A0B-F8F3-4FBA-BBF4-33CDAE00BF94}" type="presParOf" srcId="{7ED636ED-5C6D-454F-89D8-26CD4F272FFF}" destId="{0B6A1109-BB84-4D89-A5B4-3F39114883EA}" srcOrd="1" destOrd="0" presId="urn:microsoft.com/office/officeart/2005/8/layout/orgChart1"/>
    <dgm:cxn modelId="{EEA6A33E-71DB-4C8E-A553-446702572DC3}" type="presParOf" srcId="{7ED636ED-5C6D-454F-89D8-26CD4F272FFF}" destId="{70E96CC9-5EEF-4000-AAEE-97C0F909089C}" srcOrd="2" destOrd="0" presId="urn:microsoft.com/office/officeart/2005/8/layout/orgChart1"/>
    <dgm:cxn modelId="{7C8365B2-2D77-4489-9745-4DA233AC7A72}" type="presParOf" srcId="{A2AD0F65-2526-49F0-B988-95FBC44CD388}" destId="{26C49937-9F1D-4BCA-BC6E-1FC1C20BB9E4}" srcOrd="2" destOrd="0" presId="urn:microsoft.com/office/officeart/2005/8/layout/orgChart1"/>
    <dgm:cxn modelId="{42DCAD11-A45B-479D-B10F-8529842C71DF}" type="presParOf" srcId="{26C49937-9F1D-4BCA-BC6E-1FC1C20BB9E4}" destId="{4A34155B-2064-48FC-B8CC-DE3CB0FC3960}" srcOrd="0" destOrd="0" presId="urn:microsoft.com/office/officeart/2005/8/layout/orgChart1"/>
    <dgm:cxn modelId="{8EC975F0-B29F-481F-A1E1-5AE9ECA1AFC4}" type="presParOf" srcId="{4A34155B-2064-48FC-B8CC-DE3CB0FC3960}" destId="{5A42A24D-2539-4BA3-B6EC-82C6C71F99E7}" srcOrd="0" destOrd="0" presId="urn:microsoft.com/office/officeart/2005/8/layout/orgChart1"/>
    <dgm:cxn modelId="{1C457CAD-382B-4710-B012-034C5D6CADCF}" type="presParOf" srcId="{4A34155B-2064-48FC-B8CC-DE3CB0FC3960}" destId="{10FB2891-54DD-419E-9899-C9AB7DF97703}" srcOrd="1" destOrd="0" presId="urn:microsoft.com/office/officeart/2005/8/layout/orgChart1"/>
    <dgm:cxn modelId="{6B64CB8A-3A25-4CB7-98FA-8129A14F03EC}" type="presParOf" srcId="{26C49937-9F1D-4BCA-BC6E-1FC1C20BB9E4}" destId="{C48A8EC9-E64F-4921-982F-506CB1203FC8}" srcOrd="1" destOrd="0" presId="urn:microsoft.com/office/officeart/2005/8/layout/orgChart1"/>
    <dgm:cxn modelId="{9B1F188A-A26D-4BEB-847F-01CF62A709FF}" type="presParOf" srcId="{26C49937-9F1D-4BCA-BC6E-1FC1C20BB9E4}" destId="{AE362C3E-50EF-4A23-A626-E7C60657B5A4}" srcOrd="2" destOrd="0" presId="urn:microsoft.com/office/officeart/2005/8/layout/orgChart1"/>
    <dgm:cxn modelId="{7AC43086-5ACA-465E-8626-02A3C591AC09}" type="presParOf" srcId="{A2AD0F65-2526-49F0-B988-95FBC44CD388}" destId="{32912CFA-B8B5-4ABB-83D6-27B8E6EA9F17}" srcOrd="3" destOrd="0" presId="urn:microsoft.com/office/officeart/2005/8/layout/orgChart1"/>
    <dgm:cxn modelId="{D028037A-E49D-447B-9A43-DD5FACC895AA}" type="presParOf" srcId="{32912CFA-B8B5-4ABB-83D6-27B8E6EA9F17}" destId="{22145761-9C72-42FE-9A33-54A712056B37}" srcOrd="0" destOrd="0" presId="urn:microsoft.com/office/officeart/2005/8/layout/orgChart1"/>
    <dgm:cxn modelId="{CBEBBB81-DEEF-4403-B471-80C8AC56FBC1}" type="presParOf" srcId="{22145761-9C72-42FE-9A33-54A712056B37}" destId="{FAF1B030-4A59-40D6-98CB-A903AF36E902}" srcOrd="0" destOrd="0" presId="urn:microsoft.com/office/officeart/2005/8/layout/orgChart1"/>
    <dgm:cxn modelId="{2A3AFBDD-CDC8-4AA8-A1FB-0072870E603E}" type="presParOf" srcId="{22145761-9C72-42FE-9A33-54A712056B37}" destId="{B4E670D8-2266-4D9A-ABFB-8CC1F15F4A87}" srcOrd="1" destOrd="0" presId="urn:microsoft.com/office/officeart/2005/8/layout/orgChart1"/>
    <dgm:cxn modelId="{2C45544A-0440-4A18-ACEF-489CDD5D25DD}" type="presParOf" srcId="{32912CFA-B8B5-4ABB-83D6-27B8E6EA9F17}" destId="{AD58AAC0-147F-4CAD-B1CA-958E0603169B}" srcOrd="1" destOrd="0" presId="urn:microsoft.com/office/officeart/2005/8/layout/orgChart1"/>
    <dgm:cxn modelId="{B026A95F-7B7D-4C92-860E-9840A1BD9E0B}" type="presParOf" srcId="{32912CFA-B8B5-4ABB-83D6-27B8E6EA9F17}" destId="{8702E4AA-0FAA-4091-99AC-77F9A3044B2D}" srcOrd="2" destOrd="0" presId="urn:microsoft.com/office/officeart/2005/8/layout/orgChart1"/>
    <dgm:cxn modelId="{2D9BFB81-26AD-42DC-965B-35C53BAB12CB}" type="presParOf" srcId="{A2AD0F65-2526-49F0-B988-95FBC44CD388}" destId="{5A77E00B-87EE-4301-AA26-300341F601DD}" srcOrd="4" destOrd="0" presId="urn:microsoft.com/office/officeart/2005/8/layout/orgChart1"/>
    <dgm:cxn modelId="{736FD4B3-84A8-4ACE-AD2F-8E2FCD339A7D}" type="presParOf" srcId="{5A77E00B-87EE-4301-AA26-300341F601DD}" destId="{47DB39E2-EC07-4414-B18A-71443A28D2C3}" srcOrd="0" destOrd="0" presId="urn:microsoft.com/office/officeart/2005/8/layout/orgChart1"/>
    <dgm:cxn modelId="{0ADEBFBA-9057-4A74-BE20-93C42CF53ACA}" type="presParOf" srcId="{47DB39E2-EC07-4414-B18A-71443A28D2C3}" destId="{5C5283BF-D04B-4636-A92A-4C134350CB27}" srcOrd="0" destOrd="0" presId="urn:microsoft.com/office/officeart/2005/8/layout/orgChart1"/>
    <dgm:cxn modelId="{F9A44EDF-0167-4C11-BEA8-2710487A1BE2}" type="presParOf" srcId="{47DB39E2-EC07-4414-B18A-71443A28D2C3}" destId="{E6B20845-EA6B-4343-ACE8-6BF93574ED12}" srcOrd="1" destOrd="0" presId="urn:microsoft.com/office/officeart/2005/8/layout/orgChart1"/>
    <dgm:cxn modelId="{8B52835F-D200-492C-BC3F-87AA2647E0FD}" type="presParOf" srcId="{5A77E00B-87EE-4301-AA26-300341F601DD}" destId="{216127FE-DBCE-40C2-9F64-3361490B8E43}" srcOrd="1" destOrd="0" presId="urn:microsoft.com/office/officeart/2005/8/layout/orgChart1"/>
    <dgm:cxn modelId="{47CA5562-32C9-4E3B-8FA5-5D4A80252B44}" type="presParOf" srcId="{5A77E00B-87EE-4301-AA26-300341F601DD}" destId="{C5DCE33A-6DFE-4BF0-A717-5F701EA001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18580-FCFB-491F-A6A4-4A8175F92999}">
      <dsp:nvSpPr>
        <dsp:cNvPr id="0" name=""/>
        <dsp:cNvSpPr/>
      </dsp:nvSpPr>
      <dsp:spPr>
        <a:xfrm>
          <a:off x="694" y="716311"/>
          <a:ext cx="1391542" cy="695771"/>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b="1" kern="1200" dirty="0"/>
            <a:t>Sintetizador</a:t>
          </a:r>
          <a:endParaRPr lang="en-US" sz="2100" b="1" kern="1200" dirty="0"/>
        </a:p>
      </dsp:txBody>
      <dsp:txXfrm>
        <a:off x="694" y="716311"/>
        <a:ext cx="1391542" cy="695771"/>
      </dsp:txXfrm>
    </dsp:sp>
    <dsp:sp modelId="{E1C85DC3-6A9D-4131-B9CB-D7A2DCFA6DE7}">
      <dsp:nvSpPr>
        <dsp:cNvPr id="0" name=""/>
        <dsp:cNvSpPr/>
      </dsp:nvSpPr>
      <dsp:spPr>
        <a:xfrm>
          <a:off x="1684461" y="716311"/>
          <a:ext cx="1391542" cy="695771"/>
        </a:xfrm>
        <a:prstGeom prst="rect">
          <a:avLst/>
        </a:prstGeom>
        <a:solidFill>
          <a:srgbClr val="FFC5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PT" sz="2100" b="1" kern="1200" dirty="0"/>
            <a:t>Idealista</a:t>
          </a:r>
          <a:endParaRPr lang="en-US" sz="2100" b="1" kern="1200" dirty="0"/>
        </a:p>
      </dsp:txBody>
      <dsp:txXfrm>
        <a:off x="1684461" y="716311"/>
        <a:ext cx="1391542" cy="695771"/>
      </dsp:txXfrm>
    </dsp:sp>
    <dsp:sp modelId="{5A42A24D-2539-4BA3-B6EC-82C6C71F99E7}">
      <dsp:nvSpPr>
        <dsp:cNvPr id="0" name=""/>
        <dsp:cNvSpPr/>
      </dsp:nvSpPr>
      <dsp:spPr>
        <a:xfrm>
          <a:off x="3368228" y="716311"/>
          <a:ext cx="1391542" cy="695771"/>
        </a:xfrm>
        <a:prstGeom prst="rect">
          <a:avLst/>
        </a:prstGeom>
        <a:solidFill>
          <a:srgbClr val="EE70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PT" sz="2100" b="1" kern="1200" dirty="0"/>
            <a:t>Pragmático</a:t>
          </a:r>
          <a:endParaRPr lang="en-US" sz="2100" b="1" kern="1200" dirty="0"/>
        </a:p>
      </dsp:txBody>
      <dsp:txXfrm>
        <a:off x="3368228" y="716311"/>
        <a:ext cx="1391542" cy="695771"/>
      </dsp:txXfrm>
    </dsp:sp>
    <dsp:sp modelId="{FAF1B030-4A59-40D6-98CB-A903AF36E902}">
      <dsp:nvSpPr>
        <dsp:cNvPr id="0" name=""/>
        <dsp:cNvSpPr/>
      </dsp:nvSpPr>
      <dsp:spPr>
        <a:xfrm>
          <a:off x="5051995" y="716311"/>
          <a:ext cx="1391542" cy="695771"/>
        </a:xfrm>
        <a:prstGeom prst="rect">
          <a:avLst/>
        </a:prstGeom>
        <a:solidFill>
          <a:srgbClr val="C1147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PT" sz="2100" b="1" kern="1200" dirty="0"/>
            <a:t>Analista</a:t>
          </a:r>
          <a:endParaRPr lang="en-US" sz="2100" b="1" kern="1200" dirty="0"/>
        </a:p>
      </dsp:txBody>
      <dsp:txXfrm>
        <a:off x="5051995" y="716311"/>
        <a:ext cx="1391542" cy="695771"/>
      </dsp:txXfrm>
    </dsp:sp>
    <dsp:sp modelId="{5C5283BF-D04B-4636-A92A-4C134350CB27}">
      <dsp:nvSpPr>
        <dsp:cNvPr id="0" name=""/>
        <dsp:cNvSpPr/>
      </dsp:nvSpPr>
      <dsp:spPr>
        <a:xfrm>
          <a:off x="6735762" y="716311"/>
          <a:ext cx="1391542" cy="695771"/>
        </a:xfrm>
        <a:prstGeom prst="rect">
          <a:avLst/>
        </a:prstGeom>
        <a:solidFill>
          <a:srgbClr val="5934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PT" sz="2100" b="1" kern="1200" dirty="0"/>
            <a:t>Realista</a:t>
          </a:r>
          <a:endParaRPr lang="en-US" sz="2100" b="1" kern="1200" dirty="0"/>
        </a:p>
      </dsp:txBody>
      <dsp:txXfrm>
        <a:off x="6735762" y="716311"/>
        <a:ext cx="1391542" cy="69577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838201" y="4272613"/>
            <a:ext cx="10515598" cy="1655762"/>
          </a:xfrm>
        </p:spPr>
        <p:txBody>
          <a:bodyPr/>
          <a:lstStyle>
            <a:lvl1pPr marL="0" indent="0" algn="ctr">
              <a:buNone/>
              <a:defRPr sz="2400">
                <a:solidFill>
                  <a:srgbClr val="EE70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b="1" dirty="0">
                <a:solidFill>
                  <a:srgbClr val="593479"/>
                </a:solidFill>
                <a:effectLst/>
                <a:latin typeface="Calibri" panose="020F0502020204030204" pitchFamily="34" charset="0"/>
                <a:ea typeface="Times New Roman" panose="02020603050405020304" pitchFamily="18" charset="0"/>
                <a:cs typeface="Arial" panose="020B0604020202020204" pitchFamily="34" charset="0"/>
              </a:rPr>
              <a:t>Title of contents</a:t>
            </a:r>
            <a:endParaRPr lang="pt-PT" dirty="0"/>
          </a:p>
        </p:txBody>
      </p:sp>
      <p:sp>
        <p:nvSpPr>
          <p:cNvPr id="5" name="Marcador de Posição do Rodapé 4"/>
          <p:cNvSpPr>
            <a:spLocks noGrp="1"/>
          </p:cNvSpPr>
          <p:nvPr>
            <p:ph type="ftr" sz="quarter" idx="11"/>
          </p:nvPr>
        </p:nvSpPr>
        <p:spPr>
          <a:xfrm>
            <a:off x="4038600" y="6074428"/>
            <a:ext cx="7315199" cy="783572"/>
          </a:xfrm>
        </p:spPr>
        <p:txBody>
          <a:bodyPr/>
          <a:lstStyle>
            <a:lvl1pPr algn="just">
              <a:defRPr>
                <a:solidFill>
                  <a:schemeClr val="tx1"/>
                </a:solidFill>
              </a:defRPr>
            </a:lvl1pPr>
          </a:lstStyle>
          <a:p>
            <a:r>
              <a:rPr lang="en-GB" dirty="0"/>
              <a:t>Project number: 2018-1-ES01-KA202-050289 This project has been funded with support from the European Commission. This publication reflects the views only of the author, and the Commission cannot be held responsible for any use which may be made of the information contained therein. </a:t>
            </a:r>
            <a:endParaRPr lang="pt-PT" dirty="0"/>
          </a:p>
          <a:p>
            <a:endParaRPr lang="pt-PT" dirty="0"/>
          </a:p>
        </p:txBody>
      </p:sp>
      <p:pic>
        <p:nvPicPr>
          <p:cNvPr id="7" name="Picture 4" descr="C:\Users\asilva\AppData\Local\Microsoft\Windows\INetCache\Content.Word\logo-creo-30-10-18.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86255" y="120039"/>
            <a:ext cx="4257472" cy="1888870"/>
          </a:xfrm>
          <a:prstGeom prst="rect">
            <a:avLst/>
          </a:prstGeom>
          <a:noFill/>
          <a:ln>
            <a:noFill/>
          </a:ln>
        </p:spPr>
      </p:pic>
      <p:pic>
        <p:nvPicPr>
          <p:cNvPr id="8" name="Image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6074428"/>
            <a:ext cx="2743200" cy="783572"/>
          </a:xfrm>
          <a:prstGeom prst="rect">
            <a:avLst/>
          </a:prstGeom>
        </p:spPr>
      </p:pic>
      <p:sp>
        <p:nvSpPr>
          <p:cNvPr id="2" name="Título 1"/>
          <p:cNvSpPr>
            <a:spLocks noGrp="1"/>
          </p:cNvSpPr>
          <p:nvPr>
            <p:ph type="ctrTitle" hasCustomPrompt="1"/>
          </p:nvPr>
        </p:nvSpPr>
        <p:spPr>
          <a:xfrm>
            <a:off x="838200" y="2008909"/>
            <a:ext cx="10515599" cy="1122217"/>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lang="pt-PT" sz="2000" baseline="0" smtClean="0">
                <a:effectLst/>
              </a:defRPr>
            </a:lvl1pPr>
          </a:lstStyle>
          <a:p>
            <a:r>
              <a:rPr lang="en-GB" sz="1100" b="1" dirty="0">
                <a:solidFill>
                  <a:srgbClr val="C21475"/>
                </a:solidFill>
                <a:effectLst/>
                <a:latin typeface="Calibri" panose="020F0502020204030204" pitchFamily="34" charset="0"/>
                <a:ea typeface="Times New Roman" panose="02020603050405020304" pitchFamily="18" charset="0"/>
                <a:cs typeface="Times New Roman" panose="02020603050405020304" pitchFamily="18" charset="0"/>
              </a:rPr>
              <a:t>Title</a:t>
            </a:r>
            <a:br>
              <a:rPr lang="pt-PT" sz="1100" dirty="0">
                <a:effectLst/>
                <a:latin typeface="Calibri" panose="020F0502020204030204" pitchFamily="34" charset="0"/>
                <a:ea typeface="Times New Roman" panose="02020603050405020304" pitchFamily="18" charset="0"/>
                <a:cs typeface="Times New Roman" panose="02020603050405020304" pitchFamily="18" charset="0"/>
              </a:rPr>
            </a:br>
            <a:r>
              <a:rPr lang="en-GB" sz="1100" b="1" dirty="0">
                <a:solidFill>
                  <a:srgbClr val="593479"/>
                </a:solidFill>
                <a:effectLst/>
                <a:latin typeface="Calibri" panose="020F0502020204030204" pitchFamily="34" charset="0"/>
                <a:ea typeface="Times New Roman" panose="02020603050405020304" pitchFamily="18" charset="0"/>
                <a:cs typeface="Arial" panose="020B0604020202020204" pitchFamily="34" charset="0"/>
              </a:rPr>
              <a:t>subtitle</a:t>
            </a:r>
            <a:br>
              <a:rPr lang="pt-PT" sz="1100" dirty="0">
                <a:effectLst/>
                <a:latin typeface="Calibri" panose="020F0502020204030204" pitchFamily="34" charset="0"/>
                <a:ea typeface="Times New Roman" panose="02020603050405020304" pitchFamily="18" charset="0"/>
                <a:cs typeface="Times New Roman" panose="02020603050405020304" pitchFamily="18" charset="0"/>
              </a:rPr>
            </a:br>
            <a:br>
              <a:rPr lang="pt-PT" sz="1100" dirty="0">
                <a:effectLst/>
                <a:latin typeface="Calibri" panose="020F0502020204030204" pitchFamily="34" charset="0"/>
                <a:ea typeface="Times New Roman" panose="02020603050405020304" pitchFamily="18" charset="0"/>
                <a:cs typeface="Times New Roman" panose="02020603050405020304" pitchFamily="18" charset="0"/>
              </a:rPr>
            </a:br>
            <a:endParaRPr lang="pt-PT"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298696"/>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Click to edit Master title style</a:t>
            </a:r>
            <a:endParaRPr lang="pt-PT"/>
          </a:p>
        </p:txBody>
      </p:sp>
      <p:sp>
        <p:nvSpPr>
          <p:cNvPr id="3" name="Marcador de Posição de Texto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Marcador de Posição da Data 3"/>
          <p:cNvSpPr>
            <a:spLocks noGrp="1"/>
          </p:cNvSpPr>
          <p:nvPr>
            <p:ph type="dt" sz="half" idx="10"/>
          </p:nvPr>
        </p:nvSpPr>
        <p:spPr/>
        <p:txBody>
          <a:bodyPr/>
          <a:lstStyle/>
          <a:p>
            <a:fld id="{41144DEB-E80A-4494-8393-5AC0E4488B35}" type="datetimeFigureOut">
              <a:rPr lang="pt-PT" smtClean="0"/>
              <a:t>21/07/2020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A5C5F07-790C-4485-8FCC-6905A088AF19}" type="slidenum">
              <a:rPr lang="pt-PT" smtClean="0"/>
              <a:t>‹Nº›</a:t>
            </a:fld>
            <a:endParaRPr lang="pt-PT"/>
          </a:p>
        </p:txBody>
      </p:sp>
    </p:spTree>
    <p:extLst>
      <p:ext uri="{BB962C8B-B14F-4D97-AF65-F5344CB8AC3E}">
        <p14:creationId xmlns:p14="http://schemas.microsoft.com/office/powerpoint/2010/main" val="108616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n-US"/>
              <a:t>Click to edit Master title style</a:t>
            </a:r>
            <a:endParaRPr lang="pt-PT"/>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Marcador de Posição da Data 3"/>
          <p:cNvSpPr>
            <a:spLocks noGrp="1"/>
          </p:cNvSpPr>
          <p:nvPr>
            <p:ph type="dt" sz="half" idx="10"/>
          </p:nvPr>
        </p:nvSpPr>
        <p:spPr/>
        <p:txBody>
          <a:bodyPr/>
          <a:lstStyle/>
          <a:p>
            <a:fld id="{41144DEB-E80A-4494-8393-5AC0E4488B35}" type="datetimeFigureOut">
              <a:rPr lang="pt-PT" smtClean="0"/>
              <a:t>21/07/2020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A5C5F07-790C-4485-8FCC-6905A088AF19}" type="slidenum">
              <a:rPr lang="pt-PT" smtClean="0"/>
              <a:t>‹Nº›</a:t>
            </a:fld>
            <a:endParaRPr lang="pt-PT"/>
          </a:p>
        </p:txBody>
      </p:sp>
    </p:spTree>
    <p:extLst>
      <p:ext uri="{BB962C8B-B14F-4D97-AF65-F5344CB8AC3E}">
        <p14:creationId xmlns:p14="http://schemas.microsoft.com/office/powerpoint/2010/main" val="82256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pic>
        <p:nvPicPr>
          <p:cNvPr id="7" name="Imagem 6" descr="rodae soce-02-0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4591"/>
            <a:ext cx="12192000" cy="1274618"/>
          </a:xfrm>
          <a:prstGeom prst="rect">
            <a:avLst/>
          </a:prstGeom>
          <a:noFill/>
        </p:spPr>
      </p:pic>
      <p:sp>
        <p:nvSpPr>
          <p:cNvPr id="2" name="Título 1"/>
          <p:cNvSpPr>
            <a:spLocks noGrp="1"/>
          </p:cNvSpPr>
          <p:nvPr>
            <p:ph type="title" hasCustomPrompt="1"/>
          </p:nvPr>
        </p:nvSpPr>
        <p:spPr/>
        <p:txBody>
          <a:bodyPr/>
          <a:lstStyle>
            <a:lvl1pPr>
              <a:defRPr b="1">
                <a:solidFill>
                  <a:srgbClr val="593479"/>
                </a:solidFill>
              </a:defRPr>
            </a:lvl1pPr>
          </a:lstStyle>
          <a:p>
            <a:r>
              <a:rPr lang="pt-PT" dirty="0" err="1"/>
              <a:t>Title</a:t>
            </a:r>
            <a:endParaRPr lang="pt-PT" dirty="0"/>
          </a:p>
        </p:txBody>
      </p:sp>
      <p:sp>
        <p:nvSpPr>
          <p:cNvPr id="3" name="Marcador de Posição de Conteúdo 2"/>
          <p:cNvSpPr>
            <a:spLocks noGrp="1"/>
          </p:cNvSpPr>
          <p:nvPr>
            <p:ph idx="1" hasCustomPrompt="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pt-PT" dirty="0" err="1"/>
              <a:t>Text</a:t>
            </a:r>
            <a:endParaRPr lang="pt-PT" dirty="0"/>
          </a:p>
          <a:p>
            <a:pPr lvl="1"/>
            <a:r>
              <a:rPr lang="pt-PT" dirty="0" err="1"/>
              <a:t>Text</a:t>
            </a:r>
            <a:endParaRPr lang="pt-PT" dirty="0"/>
          </a:p>
          <a:p>
            <a:pPr lvl="2"/>
            <a:r>
              <a:rPr lang="pt-PT" dirty="0" err="1"/>
              <a:t>Text</a:t>
            </a:r>
            <a:endParaRPr lang="pt-PT" dirty="0"/>
          </a:p>
          <a:p>
            <a:pPr lvl="3"/>
            <a:r>
              <a:rPr lang="pt-PT" dirty="0" err="1"/>
              <a:t>Text</a:t>
            </a:r>
            <a:endParaRPr lang="pt-PT" dirty="0"/>
          </a:p>
          <a:p>
            <a:pPr lvl="4"/>
            <a:r>
              <a:rPr lang="pt-PT" dirty="0" err="1"/>
              <a:t>Text</a:t>
            </a:r>
            <a:endParaRPr lang="pt-PT" dirty="0"/>
          </a:p>
        </p:txBody>
      </p:sp>
      <p:pic>
        <p:nvPicPr>
          <p:cNvPr id="8" name="Imagem 7"/>
          <p:cNvPicPr>
            <a:picLocks noChangeAspect="1"/>
          </p:cNvPicPr>
          <p:nvPr userDrawn="1"/>
        </p:nvPicPr>
        <p:blipFill>
          <a:blip r:embed="rId3"/>
          <a:stretch>
            <a:fillRect/>
          </a:stretch>
        </p:blipFill>
        <p:spPr>
          <a:xfrm>
            <a:off x="10894052" y="88034"/>
            <a:ext cx="1187112" cy="526473"/>
          </a:xfrm>
          <a:prstGeom prst="rect">
            <a:avLst/>
          </a:prstGeom>
        </p:spPr>
      </p:pic>
    </p:spTree>
    <p:extLst>
      <p:ext uri="{BB962C8B-B14F-4D97-AF65-F5344CB8AC3E}">
        <p14:creationId xmlns:p14="http://schemas.microsoft.com/office/powerpoint/2010/main" val="89310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PT"/>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Marcador de Posição da Data 3"/>
          <p:cNvSpPr>
            <a:spLocks noGrp="1"/>
          </p:cNvSpPr>
          <p:nvPr>
            <p:ph type="dt" sz="half" idx="10"/>
          </p:nvPr>
        </p:nvSpPr>
        <p:spPr/>
        <p:txBody>
          <a:bodyPr/>
          <a:lstStyle/>
          <a:p>
            <a:fld id="{41144DEB-E80A-4494-8393-5AC0E4488B35}" type="datetimeFigureOut">
              <a:rPr lang="pt-PT" smtClean="0"/>
              <a:t>21/07/2020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A5C5F07-790C-4485-8FCC-6905A088AF19}" type="slidenum">
              <a:rPr lang="pt-PT" smtClean="0"/>
              <a:t>‹Nº›</a:t>
            </a:fld>
            <a:endParaRPr lang="pt-PT"/>
          </a:p>
        </p:txBody>
      </p:sp>
    </p:spTree>
    <p:extLst>
      <p:ext uri="{BB962C8B-B14F-4D97-AF65-F5344CB8AC3E}">
        <p14:creationId xmlns:p14="http://schemas.microsoft.com/office/powerpoint/2010/main" val="74937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Click to edit Master title style</a:t>
            </a:r>
            <a:endParaRPr lang="pt-PT"/>
          </a:p>
        </p:txBody>
      </p:sp>
      <p:sp>
        <p:nvSpPr>
          <p:cNvPr id="3" name="Marcador de Posição de Conteúdo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Marcador de Posição de Conteúdo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Marcador de Posição da Data 4"/>
          <p:cNvSpPr>
            <a:spLocks noGrp="1"/>
          </p:cNvSpPr>
          <p:nvPr>
            <p:ph type="dt" sz="half" idx="10"/>
          </p:nvPr>
        </p:nvSpPr>
        <p:spPr/>
        <p:txBody>
          <a:bodyPr/>
          <a:lstStyle/>
          <a:p>
            <a:fld id="{41144DEB-E80A-4494-8393-5AC0E4488B35}" type="datetimeFigureOut">
              <a:rPr lang="pt-PT" smtClean="0"/>
              <a:t>21/07/2020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A5C5F07-790C-4485-8FCC-6905A088AF19}" type="slidenum">
              <a:rPr lang="pt-PT" smtClean="0"/>
              <a:t>‹Nº›</a:t>
            </a:fld>
            <a:endParaRPr lang="pt-PT"/>
          </a:p>
        </p:txBody>
      </p:sp>
    </p:spTree>
    <p:extLst>
      <p:ext uri="{BB962C8B-B14F-4D97-AF65-F5344CB8AC3E}">
        <p14:creationId xmlns:p14="http://schemas.microsoft.com/office/powerpoint/2010/main" val="80591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n-US"/>
              <a:t>Click to edit Master title style</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Marcador de Posição de Conteúdo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Marcador de Posição da Data 6"/>
          <p:cNvSpPr>
            <a:spLocks noGrp="1"/>
          </p:cNvSpPr>
          <p:nvPr>
            <p:ph type="dt" sz="half" idx="10"/>
          </p:nvPr>
        </p:nvSpPr>
        <p:spPr/>
        <p:txBody>
          <a:bodyPr/>
          <a:lstStyle/>
          <a:p>
            <a:fld id="{41144DEB-E80A-4494-8393-5AC0E4488B35}" type="datetimeFigureOut">
              <a:rPr lang="pt-PT" smtClean="0"/>
              <a:t>21/07/2020</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4A5C5F07-790C-4485-8FCC-6905A088AF19}" type="slidenum">
              <a:rPr lang="pt-PT" smtClean="0"/>
              <a:t>‹Nº›</a:t>
            </a:fld>
            <a:endParaRPr lang="pt-PT"/>
          </a:p>
        </p:txBody>
      </p:sp>
    </p:spTree>
    <p:extLst>
      <p:ext uri="{BB962C8B-B14F-4D97-AF65-F5344CB8AC3E}">
        <p14:creationId xmlns:p14="http://schemas.microsoft.com/office/powerpoint/2010/main" val="140360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Click to edit Master title style</a:t>
            </a:r>
            <a:endParaRPr lang="pt-PT"/>
          </a:p>
        </p:txBody>
      </p:sp>
      <p:sp>
        <p:nvSpPr>
          <p:cNvPr id="3" name="Marcador de Posição da Data 2"/>
          <p:cNvSpPr>
            <a:spLocks noGrp="1"/>
          </p:cNvSpPr>
          <p:nvPr>
            <p:ph type="dt" sz="half" idx="10"/>
          </p:nvPr>
        </p:nvSpPr>
        <p:spPr/>
        <p:txBody>
          <a:bodyPr/>
          <a:lstStyle/>
          <a:p>
            <a:fld id="{41144DEB-E80A-4494-8393-5AC0E4488B35}" type="datetimeFigureOut">
              <a:rPr lang="pt-PT" smtClean="0"/>
              <a:t>21/07/2020</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4A5C5F07-790C-4485-8FCC-6905A088AF19}" type="slidenum">
              <a:rPr lang="pt-PT" smtClean="0"/>
              <a:t>‹Nº›</a:t>
            </a:fld>
            <a:endParaRPr lang="pt-PT"/>
          </a:p>
        </p:txBody>
      </p:sp>
    </p:spTree>
    <p:extLst>
      <p:ext uri="{BB962C8B-B14F-4D97-AF65-F5344CB8AC3E}">
        <p14:creationId xmlns:p14="http://schemas.microsoft.com/office/powerpoint/2010/main" val="196419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41144DEB-E80A-4494-8393-5AC0E4488B35}" type="datetimeFigureOut">
              <a:rPr lang="pt-PT" smtClean="0"/>
              <a:t>21/07/2020</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4A5C5F07-790C-4485-8FCC-6905A088AF19}" type="slidenum">
              <a:rPr lang="pt-PT" smtClean="0"/>
              <a:t>‹Nº›</a:t>
            </a:fld>
            <a:endParaRPr lang="pt-PT"/>
          </a:p>
        </p:txBody>
      </p:sp>
    </p:spTree>
    <p:extLst>
      <p:ext uri="{BB962C8B-B14F-4D97-AF65-F5344CB8AC3E}">
        <p14:creationId xmlns:p14="http://schemas.microsoft.com/office/powerpoint/2010/main" val="5452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Posição da Data 4"/>
          <p:cNvSpPr>
            <a:spLocks noGrp="1"/>
          </p:cNvSpPr>
          <p:nvPr>
            <p:ph type="dt" sz="half" idx="10"/>
          </p:nvPr>
        </p:nvSpPr>
        <p:spPr/>
        <p:txBody>
          <a:bodyPr/>
          <a:lstStyle/>
          <a:p>
            <a:fld id="{41144DEB-E80A-4494-8393-5AC0E4488B35}" type="datetimeFigureOut">
              <a:rPr lang="pt-PT" smtClean="0"/>
              <a:t>21/07/2020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A5C5F07-790C-4485-8FCC-6905A088AF19}" type="slidenum">
              <a:rPr lang="pt-PT" smtClean="0"/>
              <a:t>‹Nº›</a:t>
            </a:fld>
            <a:endParaRPr lang="pt-PT"/>
          </a:p>
        </p:txBody>
      </p:sp>
    </p:spTree>
    <p:extLst>
      <p:ext uri="{BB962C8B-B14F-4D97-AF65-F5344CB8AC3E}">
        <p14:creationId xmlns:p14="http://schemas.microsoft.com/office/powerpoint/2010/main" val="282547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Posição da Data 4"/>
          <p:cNvSpPr>
            <a:spLocks noGrp="1"/>
          </p:cNvSpPr>
          <p:nvPr>
            <p:ph type="dt" sz="half" idx="10"/>
          </p:nvPr>
        </p:nvSpPr>
        <p:spPr/>
        <p:txBody>
          <a:bodyPr/>
          <a:lstStyle/>
          <a:p>
            <a:fld id="{41144DEB-E80A-4494-8393-5AC0E4488B35}" type="datetimeFigureOut">
              <a:rPr lang="pt-PT" smtClean="0"/>
              <a:t>21/07/2020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A5C5F07-790C-4485-8FCC-6905A088AF19}" type="slidenum">
              <a:rPr lang="pt-PT" smtClean="0"/>
              <a:t>‹Nº›</a:t>
            </a:fld>
            <a:endParaRPr lang="pt-PT"/>
          </a:p>
        </p:txBody>
      </p:sp>
    </p:spTree>
    <p:extLst>
      <p:ext uri="{BB962C8B-B14F-4D97-AF65-F5344CB8AC3E}">
        <p14:creationId xmlns:p14="http://schemas.microsoft.com/office/powerpoint/2010/main" val="87404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dirty="0"/>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44DEB-E80A-4494-8393-5AC0E4488B35}" type="datetimeFigureOut">
              <a:rPr lang="pt-PT" smtClean="0"/>
              <a:t>21/07/2020</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C5F07-790C-4485-8FCC-6905A088AF19}" type="slidenum">
              <a:rPr lang="pt-PT" smtClean="0"/>
              <a:t>‹Nº›</a:t>
            </a:fld>
            <a:endParaRPr lang="pt-PT"/>
          </a:p>
        </p:txBody>
      </p:sp>
    </p:spTree>
    <p:extLst>
      <p:ext uri="{BB962C8B-B14F-4D97-AF65-F5344CB8AC3E}">
        <p14:creationId xmlns:p14="http://schemas.microsoft.com/office/powerpoint/2010/main" val="293796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iorLxwD6T5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zdaWFQyM_c0"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iorLxwD6T5E" TargetMode="External"/><Relationship Id="rId2" Type="http://schemas.openxmlformats.org/officeDocument/2006/relationships/hyperlink" Target="https://thriveworks.com/blog/what-are-the-five-thinking-styles/" TargetMode="External"/><Relationship Id="rId1" Type="http://schemas.openxmlformats.org/officeDocument/2006/relationships/slideLayout" Target="../slideLayouts/slideLayout2.xml"/><Relationship Id="rId4" Type="http://schemas.openxmlformats.org/officeDocument/2006/relationships/hyperlink" Target="https://www.youtube.com/watch?v=zdaWFQyM_c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2wwLyyILMN8" TargetMode="External"/><Relationship Id="rId2" Type="http://schemas.openxmlformats.org/officeDocument/2006/relationships/hyperlink" Target="http://sourcesofinsight.com/five-thinking-styl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2843212"/>
            <a:ext cx="10515599" cy="1171575"/>
          </a:xfrm>
        </p:spPr>
        <p:txBody>
          <a:bodyPr>
            <a:normAutofit/>
          </a:bodyPr>
          <a:lstStyle/>
          <a:p>
            <a:r>
              <a:rPr lang="en-GB" sz="3200" dirty="0">
                <a:solidFill>
                  <a:srgbClr val="C11474"/>
                </a:solidFill>
                <a:latin typeface="+mn-lt"/>
              </a:rPr>
              <a:t>IO2 - UNIDAD 3 – </a:t>
            </a:r>
            <a:r>
              <a:rPr lang="en-GB" sz="3200" dirty="0" err="1">
                <a:solidFill>
                  <a:srgbClr val="C11474"/>
                </a:solidFill>
                <a:latin typeface="+mn-lt"/>
              </a:rPr>
              <a:t>Pensamiento</a:t>
            </a:r>
            <a:r>
              <a:rPr lang="en-GB" sz="3200" dirty="0">
                <a:solidFill>
                  <a:srgbClr val="C11474"/>
                </a:solidFill>
                <a:latin typeface="+mn-lt"/>
              </a:rPr>
              <a:t> </a:t>
            </a:r>
            <a:r>
              <a:rPr lang="en-GB" sz="3200" dirty="0" err="1">
                <a:solidFill>
                  <a:srgbClr val="C11474"/>
                </a:solidFill>
                <a:latin typeface="+mn-lt"/>
              </a:rPr>
              <a:t>crítico</a:t>
            </a:r>
            <a:br>
              <a:rPr lang="pt-PT" sz="3200" dirty="0"/>
            </a:br>
            <a:r>
              <a:rPr lang="es-ES" sz="3200" dirty="0">
                <a:solidFill>
                  <a:srgbClr val="593479"/>
                </a:solidFill>
                <a:latin typeface="+mn-lt"/>
              </a:rPr>
              <a:t>Subunidad 3.1.2 - Estilos de pensamiento</a:t>
            </a:r>
            <a:endParaRPr lang="pt-PT" dirty="0"/>
          </a:p>
        </p:txBody>
      </p:sp>
      <p:sp>
        <p:nvSpPr>
          <p:cNvPr id="6" name="Marcador de Posição do Rodapé 4"/>
          <p:cNvSpPr>
            <a:spLocks noGrp="1"/>
          </p:cNvSpPr>
          <p:nvPr>
            <p:ph type="ftr" sz="quarter" idx="11"/>
          </p:nvPr>
        </p:nvSpPr>
        <p:spPr>
          <a:xfrm>
            <a:off x="4038600" y="6188728"/>
            <a:ext cx="7315199" cy="783572"/>
          </a:xfrm>
        </p:spPr>
        <p:txBody>
          <a:bodyPr/>
          <a:lstStyle>
            <a:lvl1pPr algn="just">
              <a:defRPr>
                <a:solidFill>
                  <a:schemeClr val="tx1"/>
                </a:solidFill>
              </a:defRPr>
            </a:lvl1pPr>
          </a:lstStyle>
          <a:p>
            <a:r>
              <a:rPr lang="es-ES" dirty="0"/>
              <a:t>Número de proyecto: 2018-1-ES01-KA202-050289 Este proyecto ha sido financiado con el apoyo de la Comisión Europea. Esta publicación refleja solo las opiniones del autor, y la Comisión no se hace responsable del uso que pueda hacerse de la información contenida en el mismo.</a:t>
            </a:r>
            <a:endParaRPr lang="pt-PT" dirty="0"/>
          </a:p>
        </p:txBody>
      </p:sp>
    </p:spTree>
    <p:extLst>
      <p:ext uri="{BB962C8B-B14F-4D97-AF65-F5344CB8AC3E}">
        <p14:creationId xmlns:p14="http://schemas.microsoft.com/office/powerpoint/2010/main" val="155877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712E0D-D372-4435-BCA6-7A1D70A926FB}"/>
              </a:ext>
            </a:extLst>
          </p:cNvPr>
          <p:cNvPicPr>
            <a:picLocks noChangeAspect="1"/>
          </p:cNvPicPr>
          <p:nvPr/>
        </p:nvPicPr>
        <p:blipFill>
          <a:blip r:embed="rId2"/>
          <a:stretch>
            <a:fillRect/>
          </a:stretch>
        </p:blipFill>
        <p:spPr>
          <a:xfrm>
            <a:off x="2865485" y="1490065"/>
            <a:ext cx="6461030" cy="4303914"/>
          </a:xfrm>
          <a:prstGeom prst="rect">
            <a:avLst/>
          </a:prstGeom>
        </p:spPr>
      </p:pic>
      <p:sp>
        <p:nvSpPr>
          <p:cNvPr id="2" name="Título 1"/>
          <p:cNvSpPr>
            <a:spLocks noGrp="1"/>
          </p:cNvSpPr>
          <p:nvPr>
            <p:ph type="title"/>
          </p:nvPr>
        </p:nvSpPr>
        <p:spPr/>
        <p:txBody>
          <a:bodyPr/>
          <a:lstStyle/>
          <a:p>
            <a:pPr algn="ctr"/>
            <a:r>
              <a:rPr lang="pt-PT" dirty="0"/>
              <a:t>Idealista</a:t>
            </a:r>
          </a:p>
        </p:txBody>
      </p:sp>
      <p:sp>
        <p:nvSpPr>
          <p:cNvPr id="3" name="Marcador de Posição de Conteúdo 2"/>
          <p:cNvSpPr>
            <a:spLocks noGrp="1"/>
          </p:cNvSpPr>
          <p:nvPr>
            <p:ph idx="1"/>
          </p:nvPr>
        </p:nvSpPr>
        <p:spPr>
          <a:xfrm>
            <a:off x="2961911" y="1973966"/>
            <a:ext cx="3220775" cy="1943540"/>
          </a:xfrm>
        </p:spPr>
        <p:txBody>
          <a:bodyPr>
            <a:noAutofit/>
          </a:bodyPr>
          <a:lstStyle/>
          <a:p>
            <a:pPr marL="0" indent="0" algn="ctr">
              <a:lnSpc>
                <a:spcPct val="150000"/>
              </a:lnSpc>
              <a:buNone/>
            </a:pPr>
            <a:r>
              <a:rPr lang="es-ES" b="1" dirty="0">
                <a:latin typeface="+mn-lt"/>
              </a:rPr>
              <a:t>"Asocia lo que quieres hacer con estos objetivos de calidad, servicio y bien comunitario".</a:t>
            </a:r>
            <a:endParaRPr lang="en-US" b="1" dirty="0">
              <a:latin typeface="+mn-lt"/>
            </a:endParaRPr>
          </a:p>
        </p:txBody>
      </p:sp>
    </p:spTree>
    <p:extLst>
      <p:ext uri="{BB962C8B-B14F-4D97-AF65-F5344CB8AC3E}">
        <p14:creationId xmlns:p14="http://schemas.microsoft.com/office/powerpoint/2010/main" val="156166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Pragmático</a:t>
            </a:r>
          </a:p>
        </p:txBody>
      </p:sp>
      <p:sp>
        <p:nvSpPr>
          <p:cNvPr id="3" name="Marcador de Posição de Conteúdo 2"/>
          <p:cNvSpPr>
            <a:spLocks noGrp="1"/>
          </p:cNvSpPr>
          <p:nvPr>
            <p:ph idx="1"/>
          </p:nvPr>
        </p:nvSpPr>
        <p:spPr>
          <a:xfrm>
            <a:off x="838200" y="1354818"/>
            <a:ext cx="6250497" cy="4351338"/>
          </a:xfrm>
        </p:spPr>
        <p:txBody>
          <a:bodyPr>
            <a:normAutofit fontScale="92500"/>
          </a:bodyPr>
          <a:lstStyle/>
          <a:p>
            <a:pPr marL="0" indent="0" algn="just">
              <a:lnSpc>
                <a:spcPct val="150000"/>
              </a:lnSpc>
              <a:buNone/>
            </a:pPr>
            <a:r>
              <a:rPr lang="es-ES" sz="2400" b="1" dirty="0"/>
              <a:t>Los pensadores lógicos</a:t>
            </a:r>
          </a:p>
          <a:p>
            <a:pPr marL="0" indent="0" algn="just">
              <a:lnSpc>
                <a:spcPct val="150000"/>
              </a:lnSpc>
              <a:buNone/>
            </a:pPr>
            <a:r>
              <a:rPr lang="es-ES" sz="2400" dirty="0"/>
              <a:t>Abordan los problemas de forma lógica, paso a paso. Se centran en la acción inmediata y los resultados, en lugar de considerar lo que es mejor a largo plazo.</a:t>
            </a:r>
          </a:p>
          <a:p>
            <a:pPr marL="0" indent="0" algn="just">
              <a:lnSpc>
                <a:spcPct val="150000"/>
              </a:lnSpc>
              <a:buNone/>
            </a:pPr>
            <a:r>
              <a:rPr lang="es-ES" sz="2400" dirty="0"/>
              <a:t>No les interesa entender el panorama general como lo son los idealistas. Si bien los pragmáticos se centran en hacer las cosas, se pueden beneficiar de dar un paso atrás y reflexionar sobre grandes ideas.</a:t>
            </a:r>
            <a:endParaRPr lang="pt-PT" sz="2400" dirty="0"/>
          </a:p>
        </p:txBody>
      </p:sp>
      <p:pic>
        <p:nvPicPr>
          <p:cNvPr id="4" name="Picture 3">
            <a:extLst>
              <a:ext uri="{FF2B5EF4-FFF2-40B4-BE49-F238E27FC236}">
                <a16:creationId xmlns:a16="http://schemas.microsoft.com/office/drawing/2014/main" id="{D5BD8A45-989F-4D72-9D0E-571D73F1E56A}"/>
              </a:ext>
            </a:extLst>
          </p:cNvPr>
          <p:cNvPicPr>
            <a:picLocks noChangeAspect="1"/>
          </p:cNvPicPr>
          <p:nvPr/>
        </p:nvPicPr>
        <p:blipFill rotWithShape="1">
          <a:blip r:embed="rId2"/>
          <a:srcRect l="5943" t="11699" r="8210" b="11307"/>
          <a:stretch/>
        </p:blipFill>
        <p:spPr>
          <a:xfrm>
            <a:off x="8028264" y="2174746"/>
            <a:ext cx="3266813" cy="2929905"/>
          </a:xfrm>
          <a:prstGeom prst="rect">
            <a:avLst/>
          </a:prstGeom>
        </p:spPr>
      </p:pic>
    </p:spTree>
    <p:extLst>
      <p:ext uri="{BB962C8B-B14F-4D97-AF65-F5344CB8AC3E}">
        <p14:creationId xmlns:p14="http://schemas.microsoft.com/office/powerpoint/2010/main" val="189179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Pragmático</a:t>
            </a:r>
          </a:p>
        </p:txBody>
      </p:sp>
      <p:pic>
        <p:nvPicPr>
          <p:cNvPr id="4" name="Content Placeholder 3">
            <a:extLst>
              <a:ext uri="{FF2B5EF4-FFF2-40B4-BE49-F238E27FC236}">
                <a16:creationId xmlns:a16="http://schemas.microsoft.com/office/drawing/2014/main" id="{8B1851AE-99F5-4302-9BFB-12E240330A73}"/>
              </a:ext>
            </a:extLst>
          </p:cNvPr>
          <p:cNvPicPr>
            <a:picLocks noGrp="1" noChangeAspect="1"/>
          </p:cNvPicPr>
          <p:nvPr>
            <p:ph idx="1"/>
          </p:nvPr>
        </p:nvPicPr>
        <p:blipFill>
          <a:blip r:embed="rId2"/>
          <a:stretch>
            <a:fillRect/>
          </a:stretch>
        </p:blipFill>
        <p:spPr>
          <a:xfrm>
            <a:off x="3077238" y="1344857"/>
            <a:ext cx="6037524" cy="4594029"/>
          </a:xfrm>
          <a:prstGeom prst="rect">
            <a:avLst/>
          </a:prstGeom>
        </p:spPr>
      </p:pic>
      <p:sp>
        <p:nvSpPr>
          <p:cNvPr id="5" name="Marcador de Posição de Conteúdo 2">
            <a:extLst>
              <a:ext uri="{FF2B5EF4-FFF2-40B4-BE49-F238E27FC236}">
                <a16:creationId xmlns:a16="http://schemas.microsoft.com/office/drawing/2014/main" id="{A3388EB0-C12C-4516-91B1-C4FA379BBC8A}"/>
              </a:ext>
            </a:extLst>
          </p:cNvPr>
          <p:cNvSpPr txBox="1">
            <a:spLocks/>
          </p:cNvSpPr>
          <p:nvPr/>
        </p:nvSpPr>
        <p:spPr>
          <a:xfrm>
            <a:off x="5100506" y="2874838"/>
            <a:ext cx="2416030" cy="15267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2">
                    <a:lumMod val="75000"/>
                  </a:schemeClr>
                </a:solidFill>
              </a:rPr>
              <a:t>¿</a:t>
            </a:r>
            <a:r>
              <a:rPr lang="en-US" sz="3600" b="1" dirty="0" err="1">
                <a:solidFill>
                  <a:schemeClr val="accent2">
                    <a:lumMod val="75000"/>
                  </a:schemeClr>
                </a:solidFill>
              </a:rPr>
              <a:t>Cómo</a:t>
            </a:r>
            <a:r>
              <a:rPr lang="en-US" sz="3600" b="1" dirty="0">
                <a:solidFill>
                  <a:schemeClr val="accent2">
                    <a:lumMod val="75000"/>
                  </a:schemeClr>
                </a:solidFill>
              </a:rPr>
              <a:t> </a:t>
            </a:r>
            <a:r>
              <a:rPr lang="en-US" sz="3600" b="1" dirty="0" err="1">
                <a:solidFill>
                  <a:schemeClr val="accent2">
                    <a:lumMod val="75000"/>
                  </a:schemeClr>
                </a:solidFill>
              </a:rPr>
              <a:t>conectar</a:t>
            </a:r>
            <a:r>
              <a:rPr lang="en-US" sz="3600" b="1" dirty="0">
                <a:solidFill>
                  <a:schemeClr val="accent2">
                    <a:lumMod val="75000"/>
                  </a:schemeClr>
                </a:solidFill>
              </a:rPr>
              <a:t> con </a:t>
            </a:r>
            <a:r>
              <a:rPr lang="en-US" sz="3600" b="1" dirty="0" err="1">
                <a:solidFill>
                  <a:schemeClr val="accent2">
                    <a:lumMod val="75000"/>
                  </a:schemeClr>
                </a:solidFill>
              </a:rPr>
              <a:t>ellos</a:t>
            </a:r>
            <a:r>
              <a:rPr lang="en-US" sz="3600" b="1" dirty="0">
                <a:solidFill>
                  <a:schemeClr val="accent2">
                    <a:lumMod val="75000"/>
                  </a:schemeClr>
                </a:solidFill>
              </a:rPr>
              <a:t>?</a:t>
            </a:r>
            <a:endParaRPr lang="en-US" b="1" dirty="0"/>
          </a:p>
        </p:txBody>
      </p:sp>
    </p:spTree>
    <p:extLst>
      <p:ext uri="{BB962C8B-B14F-4D97-AF65-F5344CB8AC3E}">
        <p14:creationId xmlns:p14="http://schemas.microsoft.com/office/powerpoint/2010/main" val="376341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20ABE7-9054-476B-9B69-E797E9ADB699}"/>
              </a:ext>
            </a:extLst>
          </p:cNvPr>
          <p:cNvPicPr>
            <a:picLocks noChangeAspect="1"/>
          </p:cNvPicPr>
          <p:nvPr/>
        </p:nvPicPr>
        <p:blipFill>
          <a:blip r:embed="rId2"/>
          <a:stretch>
            <a:fillRect/>
          </a:stretch>
        </p:blipFill>
        <p:spPr>
          <a:xfrm>
            <a:off x="2865485" y="1490065"/>
            <a:ext cx="6461030" cy="4303914"/>
          </a:xfrm>
          <a:prstGeom prst="rect">
            <a:avLst/>
          </a:prstGeom>
        </p:spPr>
      </p:pic>
      <p:sp>
        <p:nvSpPr>
          <p:cNvPr id="2" name="Título 1"/>
          <p:cNvSpPr>
            <a:spLocks noGrp="1"/>
          </p:cNvSpPr>
          <p:nvPr>
            <p:ph type="title"/>
          </p:nvPr>
        </p:nvSpPr>
        <p:spPr/>
        <p:txBody>
          <a:bodyPr/>
          <a:lstStyle/>
          <a:p>
            <a:pPr algn="ctr"/>
            <a:r>
              <a:rPr lang="pt-PT" dirty="0"/>
              <a:t>Pragmático</a:t>
            </a:r>
          </a:p>
        </p:txBody>
      </p:sp>
      <p:sp>
        <p:nvSpPr>
          <p:cNvPr id="3" name="Marcador de Posição de Conteúdo 2"/>
          <p:cNvSpPr>
            <a:spLocks noGrp="1"/>
          </p:cNvSpPr>
          <p:nvPr>
            <p:ph idx="1"/>
          </p:nvPr>
        </p:nvSpPr>
        <p:spPr>
          <a:xfrm>
            <a:off x="2865485" y="1690688"/>
            <a:ext cx="3331129" cy="2059677"/>
          </a:xfrm>
        </p:spPr>
        <p:txBody>
          <a:bodyPr>
            <a:noAutofit/>
          </a:bodyPr>
          <a:lstStyle/>
          <a:p>
            <a:pPr marL="0" indent="0" algn="ctr">
              <a:lnSpc>
                <a:spcPct val="150000"/>
              </a:lnSpc>
              <a:buNone/>
            </a:pPr>
            <a:r>
              <a:rPr lang="es-ES" b="1" dirty="0">
                <a:latin typeface="+mn-lt"/>
              </a:rPr>
              <a:t>"Haga hincapié en los objetivos a corto plazo en los que puede comenzar con los recursos disponibles".</a:t>
            </a:r>
            <a:endParaRPr lang="en-US" b="1" dirty="0">
              <a:latin typeface="+mn-lt"/>
            </a:endParaRPr>
          </a:p>
        </p:txBody>
      </p:sp>
    </p:spTree>
    <p:extLst>
      <p:ext uri="{BB962C8B-B14F-4D97-AF65-F5344CB8AC3E}">
        <p14:creationId xmlns:p14="http://schemas.microsoft.com/office/powerpoint/2010/main" val="173104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Analista</a:t>
            </a:r>
          </a:p>
        </p:txBody>
      </p:sp>
      <p:sp>
        <p:nvSpPr>
          <p:cNvPr id="3" name="Marcador de Posição de Conteúdo 2"/>
          <p:cNvSpPr>
            <a:spLocks noGrp="1"/>
          </p:cNvSpPr>
          <p:nvPr>
            <p:ph idx="1"/>
          </p:nvPr>
        </p:nvSpPr>
        <p:spPr>
          <a:xfrm>
            <a:off x="745921" y="1405462"/>
            <a:ext cx="6913228" cy="4351338"/>
          </a:xfrm>
        </p:spPr>
        <p:txBody>
          <a:bodyPr>
            <a:normAutofit fontScale="92500" lnSpcReduction="10000"/>
          </a:bodyPr>
          <a:lstStyle/>
          <a:p>
            <a:pPr marL="0" indent="0" algn="just">
              <a:lnSpc>
                <a:spcPct val="160000"/>
              </a:lnSpc>
              <a:buNone/>
            </a:pPr>
            <a:r>
              <a:rPr lang="es-ES" sz="2400" b="1" dirty="0"/>
              <a:t>Los intelectuales racionales</a:t>
            </a:r>
          </a:p>
          <a:p>
            <a:pPr marL="0" indent="0" algn="just">
              <a:lnSpc>
                <a:spcPct val="160000"/>
              </a:lnSpc>
              <a:buNone/>
            </a:pPr>
            <a:r>
              <a:rPr lang="es-ES" sz="2400" dirty="0"/>
              <a:t>Están interesados ​​en reunir todos los hechos y datos, midiéndolos en el camino. Tienen procedimientos claros para hacer todas las cosas y siempre están buscando una fórmula para resolver problemas.</a:t>
            </a:r>
          </a:p>
          <a:p>
            <a:pPr marL="0" indent="0" algn="just">
              <a:lnSpc>
                <a:spcPct val="160000"/>
              </a:lnSpc>
              <a:buNone/>
            </a:pPr>
            <a:r>
              <a:rPr lang="es-ES" sz="2400" dirty="0"/>
              <a:t>Son minuciosos y precisos, trabajan metódicamente. Tienden a descartar otras ideas, pero deberían abrir sus mentes.</a:t>
            </a:r>
            <a:endParaRPr lang="pt-PT" sz="2400" dirty="0"/>
          </a:p>
        </p:txBody>
      </p:sp>
      <p:pic>
        <p:nvPicPr>
          <p:cNvPr id="1026" name="Picture 2" descr="Paper analysis Free Photo">
            <a:extLst>
              <a:ext uri="{FF2B5EF4-FFF2-40B4-BE49-F238E27FC236}">
                <a16:creationId xmlns:a16="http://schemas.microsoft.com/office/drawing/2014/main" id="{9A13FB0E-FD4E-4C0B-A054-9030089414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50" r="4660"/>
          <a:stretch/>
        </p:blipFill>
        <p:spPr bwMode="auto">
          <a:xfrm>
            <a:off x="7810150" y="2370366"/>
            <a:ext cx="3979514" cy="295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04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Analista</a:t>
            </a:r>
          </a:p>
        </p:txBody>
      </p:sp>
      <p:pic>
        <p:nvPicPr>
          <p:cNvPr id="4" name="Content Placeholder 3">
            <a:extLst>
              <a:ext uri="{FF2B5EF4-FFF2-40B4-BE49-F238E27FC236}">
                <a16:creationId xmlns:a16="http://schemas.microsoft.com/office/drawing/2014/main" id="{8B1851AE-99F5-4302-9BFB-12E240330A73}"/>
              </a:ext>
            </a:extLst>
          </p:cNvPr>
          <p:cNvPicPr>
            <a:picLocks noGrp="1" noChangeAspect="1"/>
          </p:cNvPicPr>
          <p:nvPr>
            <p:ph idx="1"/>
          </p:nvPr>
        </p:nvPicPr>
        <p:blipFill>
          <a:blip r:embed="rId2"/>
          <a:stretch>
            <a:fillRect/>
          </a:stretch>
        </p:blipFill>
        <p:spPr>
          <a:xfrm>
            <a:off x="3077238" y="1344857"/>
            <a:ext cx="6037524" cy="4594029"/>
          </a:xfrm>
          <a:prstGeom prst="rect">
            <a:avLst/>
          </a:prstGeom>
        </p:spPr>
      </p:pic>
      <p:sp>
        <p:nvSpPr>
          <p:cNvPr id="5" name="Marcador de Posição de Conteúdo 2">
            <a:extLst>
              <a:ext uri="{FF2B5EF4-FFF2-40B4-BE49-F238E27FC236}">
                <a16:creationId xmlns:a16="http://schemas.microsoft.com/office/drawing/2014/main" id="{A3388EB0-C12C-4516-91B1-C4FA379BBC8A}"/>
              </a:ext>
            </a:extLst>
          </p:cNvPr>
          <p:cNvSpPr txBox="1">
            <a:spLocks/>
          </p:cNvSpPr>
          <p:nvPr/>
        </p:nvSpPr>
        <p:spPr>
          <a:xfrm>
            <a:off x="5100506" y="2874838"/>
            <a:ext cx="2416030" cy="15267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2">
                    <a:lumMod val="75000"/>
                  </a:schemeClr>
                </a:solidFill>
              </a:rPr>
              <a:t>¿</a:t>
            </a:r>
            <a:r>
              <a:rPr lang="en-US" sz="3600" b="1" dirty="0" err="1">
                <a:solidFill>
                  <a:schemeClr val="accent2">
                    <a:lumMod val="75000"/>
                  </a:schemeClr>
                </a:solidFill>
              </a:rPr>
              <a:t>Cómo</a:t>
            </a:r>
            <a:r>
              <a:rPr lang="en-US" sz="3600" b="1" dirty="0">
                <a:solidFill>
                  <a:schemeClr val="accent2">
                    <a:lumMod val="75000"/>
                  </a:schemeClr>
                </a:solidFill>
              </a:rPr>
              <a:t> </a:t>
            </a:r>
            <a:r>
              <a:rPr lang="en-US" sz="3600" b="1" dirty="0" err="1">
                <a:solidFill>
                  <a:schemeClr val="accent2">
                    <a:lumMod val="75000"/>
                  </a:schemeClr>
                </a:solidFill>
              </a:rPr>
              <a:t>conectar</a:t>
            </a:r>
            <a:r>
              <a:rPr lang="en-US" sz="3600" b="1" dirty="0">
                <a:solidFill>
                  <a:schemeClr val="accent2">
                    <a:lumMod val="75000"/>
                  </a:schemeClr>
                </a:solidFill>
              </a:rPr>
              <a:t> con </a:t>
            </a:r>
            <a:r>
              <a:rPr lang="en-US" sz="3600" b="1" dirty="0" err="1">
                <a:solidFill>
                  <a:schemeClr val="accent2">
                    <a:lumMod val="75000"/>
                  </a:schemeClr>
                </a:solidFill>
              </a:rPr>
              <a:t>ellos</a:t>
            </a:r>
            <a:r>
              <a:rPr lang="en-US" sz="3600" b="1" dirty="0">
                <a:solidFill>
                  <a:schemeClr val="accent2">
                    <a:lumMod val="75000"/>
                  </a:schemeClr>
                </a:solidFill>
              </a:rPr>
              <a:t>?</a:t>
            </a:r>
            <a:endParaRPr lang="en-US" b="1" dirty="0"/>
          </a:p>
        </p:txBody>
      </p:sp>
    </p:spTree>
    <p:extLst>
      <p:ext uri="{BB962C8B-B14F-4D97-AF65-F5344CB8AC3E}">
        <p14:creationId xmlns:p14="http://schemas.microsoft.com/office/powerpoint/2010/main" val="155306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7D22FD-515C-4E72-8D56-3DECAFFC3539}"/>
              </a:ext>
            </a:extLst>
          </p:cNvPr>
          <p:cNvPicPr>
            <a:picLocks noChangeAspect="1"/>
          </p:cNvPicPr>
          <p:nvPr/>
        </p:nvPicPr>
        <p:blipFill>
          <a:blip r:embed="rId2"/>
          <a:stretch>
            <a:fillRect/>
          </a:stretch>
        </p:blipFill>
        <p:spPr>
          <a:xfrm>
            <a:off x="2865485" y="1490065"/>
            <a:ext cx="6461030" cy="4303914"/>
          </a:xfrm>
          <a:prstGeom prst="rect">
            <a:avLst/>
          </a:prstGeom>
        </p:spPr>
      </p:pic>
      <p:sp>
        <p:nvSpPr>
          <p:cNvPr id="2" name="Título 1"/>
          <p:cNvSpPr>
            <a:spLocks noGrp="1"/>
          </p:cNvSpPr>
          <p:nvPr>
            <p:ph type="title"/>
          </p:nvPr>
        </p:nvSpPr>
        <p:spPr/>
        <p:txBody>
          <a:bodyPr/>
          <a:lstStyle/>
          <a:p>
            <a:pPr algn="ctr"/>
            <a:r>
              <a:rPr lang="pt-PT" dirty="0"/>
              <a:t>Analista</a:t>
            </a:r>
          </a:p>
        </p:txBody>
      </p:sp>
      <p:sp>
        <p:nvSpPr>
          <p:cNvPr id="3" name="Marcador de Posição de Conteúdo 2"/>
          <p:cNvSpPr>
            <a:spLocks noGrp="1"/>
          </p:cNvSpPr>
          <p:nvPr>
            <p:ph idx="1"/>
          </p:nvPr>
        </p:nvSpPr>
        <p:spPr>
          <a:xfrm>
            <a:off x="3124383" y="1690688"/>
            <a:ext cx="3488451" cy="1845069"/>
          </a:xfrm>
        </p:spPr>
        <p:txBody>
          <a:bodyPr>
            <a:noAutofit/>
          </a:bodyPr>
          <a:lstStyle/>
          <a:p>
            <a:pPr marL="0" indent="0" algn="ctr">
              <a:lnSpc>
                <a:spcPct val="150000"/>
              </a:lnSpc>
              <a:buNone/>
            </a:pPr>
            <a:r>
              <a:rPr lang="es-ES" b="1" dirty="0">
                <a:latin typeface="+mn-lt"/>
              </a:rPr>
              <a:t>"Proporcione un plan lógico repleto de datos y especificaciones de respaldo".</a:t>
            </a:r>
            <a:endParaRPr lang="en-US" b="1" dirty="0">
              <a:latin typeface="+mn-lt"/>
            </a:endParaRPr>
          </a:p>
        </p:txBody>
      </p:sp>
    </p:spTree>
    <p:extLst>
      <p:ext uri="{BB962C8B-B14F-4D97-AF65-F5344CB8AC3E}">
        <p14:creationId xmlns:p14="http://schemas.microsoft.com/office/powerpoint/2010/main" val="2544530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Realista</a:t>
            </a:r>
          </a:p>
        </p:txBody>
      </p:sp>
      <p:sp>
        <p:nvSpPr>
          <p:cNvPr id="3" name="Marcador de Posição de Conteúdo 2"/>
          <p:cNvSpPr>
            <a:spLocks noGrp="1"/>
          </p:cNvSpPr>
          <p:nvPr>
            <p:ph idx="1"/>
          </p:nvPr>
        </p:nvSpPr>
        <p:spPr>
          <a:xfrm>
            <a:off x="838200" y="1528090"/>
            <a:ext cx="5755547" cy="4351338"/>
          </a:xfrm>
        </p:spPr>
        <p:txBody>
          <a:bodyPr>
            <a:normAutofit fontScale="85000" lnSpcReduction="10000"/>
          </a:bodyPr>
          <a:lstStyle/>
          <a:p>
            <a:pPr marL="0" indent="0" algn="just">
              <a:lnSpc>
                <a:spcPct val="150000"/>
              </a:lnSpc>
              <a:buNone/>
            </a:pPr>
            <a:r>
              <a:rPr lang="es-ES" sz="2400" b="1" dirty="0"/>
              <a:t>Los solucionadores de problemas perfectos</a:t>
            </a:r>
          </a:p>
          <a:p>
            <a:pPr marL="0" indent="0" algn="just">
              <a:lnSpc>
                <a:spcPct val="150000"/>
              </a:lnSpc>
              <a:buNone/>
            </a:pPr>
            <a:r>
              <a:rPr lang="es-ES" sz="2400" dirty="0"/>
              <a:t>Hacen lo que sea necesario para resolver los problemas y se ponen de pie rápidamente. No se sienten desafiados por problemas cotidianos, aburridos fácilmente. Sin embargo, quieren ser desafiados.</a:t>
            </a:r>
          </a:p>
          <a:p>
            <a:pPr marL="0" indent="0" algn="just">
              <a:lnSpc>
                <a:spcPct val="150000"/>
              </a:lnSpc>
              <a:buNone/>
            </a:pPr>
            <a:r>
              <a:rPr lang="es-ES" sz="2400" dirty="0"/>
              <a:t>Los realistas pueden beneficiarse al ver un problema desde diferentes ángulos y tomar más tiempo para reunir más información y encontrar la mejor solución.</a:t>
            </a:r>
            <a:endParaRPr lang="pt-PT" sz="2400" dirty="0"/>
          </a:p>
        </p:txBody>
      </p:sp>
      <p:pic>
        <p:nvPicPr>
          <p:cNvPr id="1026" name="Picture 2" descr="Tired young african businessman using laptop computer Free Photo">
            <a:extLst>
              <a:ext uri="{FF2B5EF4-FFF2-40B4-BE49-F238E27FC236}">
                <a16:creationId xmlns:a16="http://schemas.microsoft.com/office/drawing/2014/main" id="{0C9C17DD-9DAA-40F7-94E0-E1C5C7AF5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363" y="2264704"/>
            <a:ext cx="4522704" cy="301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96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Realista</a:t>
            </a:r>
          </a:p>
        </p:txBody>
      </p:sp>
      <p:pic>
        <p:nvPicPr>
          <p:cNvPr id="4" name="Content Placeholder 3">
            <a:extLst>
              <a:ext uri="{FF2B5EF4-FFF2-40B4-BE49-F238E27FC236}">
                <a16:creationId xmlns:a16="http://schemas.microsoft.com/office/drawing/2014/main" id="{8B1851AE-99F5-4302-9BFB-12E240330A73}"/>
              </a:ext>
            </a:extLst>
          </p:cNvPr>
          <p:cNvPicPr>
            <a:picLocks noGrp="1" noChangeAspect="1"/>
          </p:cNvPicPr>
          <p:nvPr>
            <p:ph idx="1"/>
          </p:nvPr>
        </p:nvPicPr>
        <p:blipFill>
          <a:blip r:embed="rId2"/>
          <a:stretch>
            <a:fillRect/>
          </a:stretch>
        </p:blipFill>
        <p:spPr>
          <a:xfrm>
            <a:off x="3077238" y="1344857"/>
            <a:ext cx="6037524" cy="4594029"/>
          </a:xfrm>
          <a:prstGeom prst="rect">
            <a:avLst/>
          </a:prstGeom>
        </p:spPr>
      </p:pic>
      <p:sp>
        <p:nvSpPr>
          <p:cNvPr id="5" name="Marcador de Posição de Conteúdo 2">
            <a:extLst>
              <a:ext uri="{FF2B5EF4-FFF2-40B4-BE49-F238E27FC236}">
                <a16:creationId xmlns:a16="http://schemas.microsoft.com/office/drawing/2014/main" id="{A3388EB0-C12C-4516-91B1-C4FA379BBC8A}"/>
              </a:ext>
            </a:extLst>
          </p:cNvPr>
          <p:cNvSpPr txBox="1">
            <a:spLocks/>
          </p:cNvSpPr>
          <p:nvPr/>
        </p:nvSpPr>
        <p:spPr>
          <a:xfrm>
            <a:off x="5100506" y="2874838"/>
            <a:ext cx="2416030" cy="15267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2">
                    <a:lumMod val="75000"/>
                  </a:schemeClr>
                </a:solidFill>
              </a:rPr>
              <a:t>¿</a:t>
            </a:r>
            <a:r>
              <a:rPr lang="en-US" sz="3600" b="1" dirty="0" err="1">
                <a:solidFill>
                  <a:schemeClr val="accent2">
                    <a:lumMod val="75000"/>
                  </a:schemeClr>
                </a:solidFill>
              </a:rPr>
              <a:t>Cómo</a:t>
            </a:r>
            <a:r>
              <a:rPr lang="en-US" sz="3600" b="1" dirty="0">
                <a:solidFill>
                  <a:schemeClr val="accent2">
                    <a:lumMod val="75000"/>
                  </a:schemeClr>
                </a:solidFill>
              </a:rPr>
              <a:t> </a:t>
            </a:r>
            <a:r>
              <a:rPr lang="en-US" sz="3600" b="1" dirty="0" err="1">
                <a:solidFill>
                  <a:schemeClr val="accent2">
                    <a:lumMod val="75000"/>
                  </a:schemeClr>
                </a:solidFill>
              </a:rPr>
              <a:t>conectar</a:t>
            </a:r>
            <a:r>
              <a:rPr lang="en-US" sz="3600" b="1" dirty="0">
                <a:solidFill>
                  <a:schemeClr val="accent2">
                    <a:lumMod val="75000"/>
                  </a:schemeClr>
                </a:solidFill>
              </a:rPr>
              <a:t> con </a:t>
            </a:r>
            <a:r>
              <a:rPr lang="en-US" sz="3600" b="1" dirty="0" err="1">
                <a:solidFill>
                  <a:schemeClr val="accent2">
                    <a:lumMod val="75000"/>
                  </a:schemeClr>
                </a:solidFill>
              </a:rPr>
              <a:t>ellos</a:t>
            </a:r>
            <a:r>
              <a:rPr lang="en-US" sz="3600" b="1" dirty="0">
                <a:solidFill>
                  <a:schemeClr val="accent2">
                    <a:lumMod val="75000"/>
                  </a:schemeClr>
                </a:solidFill>
              </a:rPr>
              <a:t>?</a:t>
            </a:r>
            <a:endParaRPr lang="en-US" b="1" dirty="0"/>
          </a:p>
        </p:txBody>
      </p:sp>
    </p:spTree>
    <p:extLst>
      <p:ext uri="{BB962C8B-B14F-4D97-AF65-F5344CB8AC3E}">
        <p14:creationId xmlns:p14="http://schemas.microsoft.com/office/powerpoint/2010/main" val="175347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571E8A-85ED-4639-A2E6-81FBA45136FD}"/>
              </a:ext>
            </a:extLst>
          </p:cNvPr>
          <p:cNvPicPr>
            <a:picLocks noChangeAspect="1"/>
          </p:cNvPicPr>
          <p:nvPr/>
        </p:nvPicPr>
        <p:blipFill>
          <a:blip r:embed="rId2"/>
          <a:stretch>
            <a:fillRect/>
          </a:stretch>
        </p:blipFill>
        <p:spPr>
          <a:xfrm>
            <a:off x="2865485" y="1490065"/>
            <a:ext cx="6461030" cy="4303914"/>
          </a:xfrm>
          <a:prstGeom prst="rect">
            <a:avLst/>
          </a:prstGeom>
        </p:spPr>
      </p:pic>
      <p:sp>
        <p:nvSpPr>
          <p:cNvPr id="2" name="Título 1"/>
          <p:cNvSpPr>
            <a:spLocks noGrp="1"/>
          </p:cNvSpPr>
          <p:nvPr>
            <p:ph type="title"/>
          </p:nvPr>
        </p:nvSpPr>
        <p:spPr/>
        <p:txBody>
          <a:bodyPr/>
          <a:lstStyle/>
          <a:p>
            <a:pPr algn="ctr"/>
            <a:r>
              <a:rPr lang="pt-PT" dirty="0"/>
              <a:t>Realista</a:t>
            </a:r>
          </a:p>
        </p:txBody>
      </p:sp>
      <p:sp>
        <p:nvSpPr>
          <p:cNvPr id="3" name="Marcador de Posição de Conteúdo 2"/>
          <p:cNvSpPr>
            <a:spLocks noGrp="1"/>
          </p:cNvSpPr>
          <p:nvPr>
            <p:ph idx="1"/>
          </p:nvPr>
        </p:nvSpPr>
        <p:spPr>
          <a:xfrm>
            <a:off x="3371674" y="2663117"/>
            <a:ext cx="2399951" cy="1957810"/>
          </a:xfrm>
        </p:spPr>
        <p:txBody>
          <a:bodyPr>
            <a:normAutofit/>
          </a:bodyPr>
          <a:lstStyle/>
          <a:p>
            <a:pPr marL="0" indent="0">
              <a:lnSpc>
                <a:spcPct val="150000"/>
              </a:lnSpc>
              <a:buNone/>
            </a:pPr>
            <a:r>
              <a:rPr lang="es-ES" b="1" dirty="0">
                <a:latin typeface="+mn-lt"/>
              </a:rPr>
              <a:t>"Concéntrese en el desafío y su solución".</a:t>
            </a:r>
            <a:endParaRPr lang="pt-PT" b="1" dirty="0">
              <a:latin typeface="+mn-lt"/>
            </a:endParaRPr>
          </a:p>
        </p:txBody>
      </p:sp>
    </p:spTree>
    <p:extLst>
      <p:ext uri="{BB962C8B-B14F-4D97-AF65-F5344CB8AC3E}">
        <p14:creationId xmlns:p14="http://schemas.microsoft.com/office/powerpoint/2010/main" val="402939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Introducción</a:t>
            </a:r>
          </a:p>
        </p:txBody>
      </p:sp>
      <p:sp>
        <p:nvSpPr>
          <p:cNvPr id="3" name="Marcador de Posição de Conteúdo 2"/>
          <p:cNvSpPr>
            <a:spLocks noGrp="1"/>
          </p:cNvSpPr>
          <p:nvPr>
            <p:ph idx="1"/>
          </p:nvPr>
        </p:nvSpPr>
        <p:spPr>
          <a:xfrm>
            <a:off x="838200" y="1840728"/>
            <a:ext cx="5050872" cy="2888988"/>
          </a:xfrm>
        </p:spPr>
        <p:txBody>
          <a:bodyPr>
            <a:normAutofit fontScale="85000" lnSpcReduction="10000"/>
          </a:bodyPr>
          <a:lstStyle/>
          <a:p>
            <a:pPr marL="0" indent="0" algn="just">
              <a:lnSpc>
                <a:spcPct val="150000"/>
              </a:lnSpc>
              <a:buNone/>
            </a:pPr>
            <a:r>
              <a:rPr lang="es-ES" dirty="0"/>
              <a:t>En esta subunidad distinguiremos algunos de los </a:t>
            </a:r>
            <a:r>
              <a:rPr lang="es-ES" b="1" dirty="0"/>
              <a:t>estilos de pensamiento </a:t>
            </a:r>
            <a:r>
              <a:rPr lang="es-ES" dirty="0"/>
              <a:t>más frecuentes y le daremos consejos sobre </a:t>
            </a:r>
            <a:r>
              <a:rPr lang="es-ES" b="1" dirty="0"/>
              <a:t>cómo tratar con personas con diferentes formas de pensar.</a:t>
            </a:r>
            <a:endParaRPr lang="pt-PT" b="1" dirty="0"/>
          </a:p>
        </p:txBody>
      </p:sp>
      <p:pic>
        <p:nvPicPr>
          <p:cNvPr id="1028" name="Picture 4" descr="Mindset, human head, business and motivation icon set. thin line style stock. Premium Vector">
            <a:extLst>
              <a:ext uri="{FF2B5EF4-FFF2-40B4-BE49-F238E27FC236}">
                <a16:creationId xmlns:a16="http://schemas.microsoft.com/office/drawing/2014/main" id="{59DE08D2-704E-450B-944E-BF7E5FF52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280" y="1366750"/>
            <a:ext cx="3836944" cy="383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606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¡Mira y debate!</a:t>
            </a:r>
          </a:p>
        </p:txBody>
      </p:sp>
      <p:sp>
        <p:nvSpPr>
          <p:cNvPr id="3" name="Marcador de Posição de Conteúdo 2"/>
          <p:cNvSpPr>
            <a:spLocks noGrp="1"/>
          </p:cNvSpPr>
          <p:nvPr>
            <p:ph idx="1"/>
          </p:nvPr>
        </p:nvSpPr>
        <p:spPr>
          <a:xfrm>
            <a:off x="794158" y="1695189"/>
            <a:ext cx="5301842" cy="3763118"/>
          </a:xfrm>
        </p:spPr>
        <p:txBody>
          <a:bodyPr>
            <a:normAutofit fontScale="85000" lnSpcReduction="20000"/>
          </a:bodyPr>
          <a:lstStyle/>
          <a:p>
            <a:pPr marL="0" indent="0" algn="just">
              <a:lnSpc>
                <a:spcPct val="150000"/>
              </a:lnSpc>
              <a:buNone/>
            </a:pPr>
            <a:r>
              <a:rPr lang="es-ES" dirty="0"/>
              <a:t>Mire el video </a:t>
            </a:r>
            <a:r>
              <a:rPr lang="es-ES" b="1" dirty="0"/>
              <a:t>"Presentación del modelo de pensamiento completo del cerebro".</a:t>
            </a:r>
          </a:p>
          <a:p>
            <a:pPr marL="0" indent="0" algn="just">
              <a:lnSpc>
                <a:spcPct val="150000"/>
              </a:lnSpc>
              <a:buNone/>
            </a:pPr>
            <a:r>
              <a:rPr lang="es-ES" dirty="0"/>
              <a:t> - ¿Por qué es importante entender las preferencias de pensamiento de otras personas en el trabajo?</a:t>
            </a:r>
          </a:p>
          <a:p>
            <a:pPr marL="0" indent="0" algn="just">
              <a:lnSpc>
                <a:spcPct val="150000"/>
              </a:lnSpc>
              <a:buNone/>
            </a:pPr>
            <a:r>
              <a:rPr lang="es-ES" dirty="0"/>
              <a:t>- ¿Qué entiendes por todo el modelo de pensamiento cerebral?</a:t>
            </a:r>
            <a:endParaRPr lang="en-US" dirty="0"/>
          </a:p>
        </p:txBody>
      </p:sp>
      <p:pic>
        <p:nvPicPr>
          <p:cNvPr id="4" name="Picture 3">
            <a:extLst>
              <a:ext uri="{FF2B5EF4-FFF2-40B4-BE49-F238E27FC236}">
                <a16:creationId xmlns:a16="http://schemas.microsoft.com/office/drawing/2014/main" id="{AC9552C1-AF51-48AF-88DC-63411D17AB21}"/>
              </a:ext>
            </a:extLst>
          </p:cNvPr>
          <p:cNvPicPr>
            <a:picLocks noChangeAspect="1"/>
          </p:cNvPicPr>
          <p:nvPr/>
        </p:nvPicPr>
        <p:blipFill>
          <a:blip r:embed="rId2"/>
          <a:stretch>
            <a:fillRect/>
          </a:stretch>
        </p:blipFill>
        <p:spPr>
          <a:xfrm>
            <a:off x="6449357" y="2113398"/>
            <a:ext cx="4986556" cy="2631204"/>
          </a:xfrm>
          <a:prstGeom prst="rect">
            <a:avLst/>
          </a:prstGeom>
        </p:spPr>
      </p:pic>
      <p:sp>
        <p:nvSpPr>
          <p:cNvPr id="5" name="Rectangle 4">
            <a:extLst>
              <a:ext uri="{FF2B5EF4-FFF2-40B4-BE49-F238E27FC236}">
                <a16:creationId xmlns:a16="http://schemas.microsoft.com/office/drawing/2014/main" id="{6A09CEBF-C2B5-4C6B-82E8-EA15ADAFA050}"/>
              </a:ext>
            </a:extLst>
          </p:cNvPr>
          <p:cNvSpPr/>
          <p:nvPr/>
        </p:nvSpPr>
        <p:spPr>
          <a:xfrm>
            <a:off x="6801952" y="4744602"/>
            <a:ext cx="4281365" cy="338554"/>
          </a:xfrm>
          <a:prstGeom prst="rect">
            <a:avLst/>
          </a:prstGeom>
        </p:spPr>
        <p:txBody>
          <a:bodyPr wrap="none">
            <a:spAutoFit/>
          </a:bodyPr>
          <a:lstStyle/>
          <a:p>
            <a:r>
              <a:rPr lang="en-US" sz="1600" dirty="0">
                <a:latin typeface="+mj-lt"/>
                <a:hlinkClick r:id="rId3"/>
              </a:rPr>
              <a:t>https://www.youtube.com/watch?v=iorLxwD6T5E</a:t>
            </a:r>
            <a:endParaRPr lang="en-US" sz="1600" dirty="0">
              <a:latin typeface="+mj-lt"/>
            </a:endParaRPr>
          </a:p>
        </p:txBody>
      </p:sp>
    </p:spTree>
    <p:extLst>
      <p:ext uri="{BB962C8B-B14F-4D97-AF65-F5344CB8AC3E}">
        <p14:creationId xmlns:p14="http://schemas.microsoft.com/office/powerpoint/2010/main" val="1396110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¿Por qué los estilos de pensamiento son importantes en el trabajo?</a:t>
            </a:r>
            <a:endParaRPr lang="pt-PT" dirty="0"/>
          </a:p>
        </p:txBody>
      </p:sp>
      <p:sp>
        <p:nvSpPr>
          <p:cNvPr id="6" name="Content Placeholder 5">
            <a:extLst>
              <a:ext uri="{FF2B5EF4-FFF2-40B4-BE49-F238E27FC236}">
                <a16:creationId xmlns:a16="http://schemas.microsoft.com/office/drawing/2014/main" id="{F3B7ECFB-3DBA-4B15-B9E2-8BE61896561A}"/>
              </a:ext>
            </a:extLst>
          </p:cNvPr>
          <p:cNvSpPr>
            <a:spLocks noGrp="1"/>
          </p:cNvSpPr>
          <p:nvPr>
            <p:ph idx="1"/>
          </p:nvPr>
        </p:nvSpPr>
        <p:spPr>
          <a:xfrm>
            <a:off x="6435945" y="2377732"/>
            <a:ext cx="5000134" cy="2479605"/>
          </a:xfrm>
        </p:spPr>
        <p:txBody>
          <a:bodyPr>
            <a:noAutofit/>
          </a:bodyPr>
          <a:lstStyle/>
          <a:p>
            <a:pPr marL="0" indent="0" algn="just">
              <a:lnSpc>
                <a:spcPct val="150000"/>
              </a:lnSpc>
              <a:buNone/>
            </a:pPr>
            <a:r>
              <a:rPr lang="es-ES" sz="2200" dirty="0"/>
              <a:t>Si te comunicas con una persona en el trabajo que tiene un estilo de pensamiento diferente al tuyo, pero usando tu tipo de pensamiento, ¡probablemente no llamarás su atención!</a:t>
            </a:r>
            <a:endParaRPr lang="en-US" sz="2200" dirty="0"/>
          </a:p>
        </p:txBody>
      </p:sp>
      <p:pic>
        <p:nvPicPr>
          <p:cNvPr id="1026" name="Picture 2" descr="Two colleagues working together at office on white background Free Photo">
            <a:extLst>
              <a:ext uri="{FF2B5EF4-FFF2-40B4-BE49-F238E27FC236}">
                <a16:creationId xmlns:a16="http://schemas.microsoft.com/office/drawing/2014/main" id="{1105F1B6-801E-4FD0-B738-C550674C4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79559"/>
            <a:ext cx="4917857" cy="327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28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¿Por qué los estilos de pensamiento son importantes en el trabajo?</a:t>
            </a:r>
            <a:endParaRPr lang="pt-PT" dirty="0"/>
          </a:p>
        </p:txBody>
      </p:sp>
      <p:sp>
        <p:nvSpPr>
          <p:cNvPr id="6" name="Content Placeholder 5">
            <a:extLst>
              <a:ext uri="{FF2B5EF4-FFF2-40B4-BE49-F238E27FC236}">
                <a16:creationId xmlns:a16="http://schemas.microsoft.com/office/drawing/2014/main" id="{F3B7ECFB-3DBA-4B15-B9E2-8BE61896561A}"/>
              </a:ext>
            </a:extLst>
          </p:cNvPr>
          <p:cNvSpPr>
            <a:spLocks noGrp="1"/>
          </p:cNvSpPr>
          <p:nvPr>
            <p:ph idx="1"/>
          </p:nvPr>
        </p:nvSpPr>
        <p:spPr>
          <a:xfrm>
            <a:off x="838200" y="1770880"/>
            <a:ext cx="6250757" cy="4351338"/>
          </a:xfrm>
        </p:spPr>
        <p:txBody>
          <a:bodyPr>
            <a:normAutofit/>
          </a:bodyPr>
          <a:lstStyle/>
          <a:p>
            <a:pPr marL="0" indent="0" algn="just">
              <a:lnSpc>
                <a:spcPct val="150000"/>
              </a:lnSpc>
              <a:buNone/>
            </a:pPr>
            <a:r>
              <a:rPr lang="es-ES" sz="2200" dirty="0"/>
              <a:t>Por ejemplo, imagina que tienes un jefe realista que te dice que prepares un breve informe que describa brevemente un problema y cómo propones solucionarlo. Te conviertes en un experto a sus ojos si reúnes hechos en los que están interesados, y si propones acciones que creen que son las mejores cosas para hacer.</a:t>
            </a:r>
          </a:p>
          <a:p>
            <a:pPr marL="0" indent="0" algn="just">
              <a:lnSpc>
                <a:spcPct val="150000"/>
              </a:lnSpc>
              <a:buNone/>
            </a:pPr>
            <a:r>
              <a:rPr lang="es-ES" sz="2200" dirty="0"/>
              <a:t>¡Tener un enfoque de síntesis aquí no ayudaría!</a:t>
            </a:r>
            <a:endParaRPr lang="en-US" sz="2200" dirty="0"/>
          </a:p>
        </p:txBody>
      </p:sp>
      <p:pic>
        <p:nvPicPr>
          <p:cNvPr id="2050" name="Picture 2" descr="The two colleagues working together at office on white background Free Photo">
            <a:extLst>
              <a:ext uri="{FF2B5EF4-FFF2-40B4-BE49-F238E27FC236}">
                <a16:creationId xmlns:a16="http://schemas.microsoft.com/office/drawing/2014/main" id="{D11A071F-7D60-4EA2-9B46-07DDBB45D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991" y="1919744"/>
            <a:ext cx="4254327" cy="2833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83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¡Escribe!</a:t>
            </a:r>
          </a:p>
        </p:txBody>
      </p:sp>
      <p:sp>
        <p:nvSpPr>
          <p:cNvPr id="6" name="Content Placeholder 5">
            <a:extLst>
              <a:ext uri="{FF2B5EF4-FFF2-40B4-BE49-F238E27FC236}">
                <a16:creationId xmlns:a16="http://schemas.microsoft.com/office/drawing/2014/main" id="{F3B7ECFB-3DBA-4B15-B9E2-8BE61896561A}"/>
              </a:ext>
            </a:extLst>
          </p:cNvPr>
          <p:cNvSpPr>
            <a:spLocks noGrp="1"/>
          </p:cNvSpPr>
          <p:nvPr>
            <p:ph idx="1"/>
          </p:nvPr>
        </p:nvSpPr>
        <p:spPr>
          <a:xfrm>
            <a:off x="5156462" y="1995948"/>
            <a:ext cx="6337661" cy="2939240"/>
          </a:xfrm>
        </p:spPr>
        <p:txBody>
          <a:bodyPr>
            <a:normAutofit fontScale="92500" lnSpcReduction="10000"/>
          </a:bodyPr>
          <a:lstStyle/>
          <a:p>
            <a:pPr marL="0" indent="0" algn="just">
              <a:lnSpc>
                <a:spcPct val="150000"/>
              </a:lnSpc>
              <a:buNone/>
            </a:pPr>
            <a:r>
              <a:rPr lang="es-ES" sz="2400" dirty="0"/>
              <a:t>Tómate tiempo para ubicar a tu jefe o colega con quien interactúas con más frecuencia dentro de una o dos de las cinco categorías de estilo de pensamiento. Una vez que hayas identificado las categorías, descubre cómo puedes cambiar tu enfoque para adaptarlo mejor a su estilo.</a:t>
            </a:r>
            <a:endParaRPr lang="en-US" dirty="0"/>
          </a:p>
        </p:txBody>
      </p:sp>
      <p:pic>
        <p:nvPicPr>
          <p:cNvPr id="3074" name="Picture 2" descr="High view person writing on notepad Free Photo">
            <a:extLst>
              <a:ext uri="{FF2B5EF4-FFF2-40B4-BE49-F238E27FC236}">
                <a16:creationId xmlns:a16="http://schemas.microsoft.com/office/drawing/2014/main" id="{686DC5BD-AEC0-494B-BF16-23A5E6759E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1" r="9163"/>
          <a:stretch/>
        </p:blipFill>
        <p:spPr bwMode="auto">
          <a:xfrm>
            <a:off x="358217" y="1995948"/>
            <a:ext cx="4594845" cy="286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43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¡Ten en cuenta!</a:t>
            </a:r>
          </a:p>
        </p:txBody>
      </p:sp>
      <p:sp>
        <p:nvSpPr>
          <p:cNvPr id="6" name="Content Placeholder 5">
            <a:extLst>
              <a:ext uri="{FF2B5EF4-FFF2-40B4-BE49-F238E27FC236}">
                <a16:creationId xmlns:a16="http://schemas.microsoft.com/office/drawing/2014/main" id="{F3B7ECFB-3DBA-4B15-B9E2-8BE61896561A}"/>
              </a:ext>
            </a:extLst>
          </p:cNvPr>
          <p:cNvSpPr>
            <a:spLocks noGrp="1"/>
          </p:cNvSpPr>
          <p:nvPr>
            <p:ph idx="1"/>
          </p:nvPr>
        </p:nvSpPr>
        <p:spPr>
          <a:xfrm>
            <a:off x="838200" y="1548788"/>
            <a:ext cx="6429866" cy="4351338"/>
          </a:xfrm>
        </p:spPr>
        <p:txBody>
          <a:bodyPr>
            <a:normAutofit fontScale="92500"/>
          </a:bodyPr>
          <a:lstStyle/>
          <a:p>
            <a:pPr algn="just">
              <a:lnSpc>
                <a:spcPct val="150000"/>
              </a:lnSpc>
            </a:pPr>
            <a:r>
              <a:rPr lang="es-ES" sz="2400" b="1" dirty="0"/>
              <a:t>Uno o dos estilos </a:t>
            </a:r>
            <a:r>
              <a:rPr lang="es-ES" sz="2400" dirty="0"/>
              <a:t>predominan para la mayoría de las personas, pero muchos usan los cinco estilos por igual. Quienes lo hacen, suelen ser más accesibles.</a:t>
            </a:r>
          </a:p>
          <a:p>
            <a:pPr algn="just">
              <a:lnSpc>
                <a:spcPct val="150000"/>
              </a:lnSpc>
            </a:pPr>
            <a:r>
              <a:rPr lang="es-ES" sz="2400" b="1" dirty="0"/>
              <a:t>Un poco de información puede ser muy útil cuando se trata de conectarse con las personas. </a:t>
            </a:r>
            <a:r>
              <a:rPr lang="es-ES" sz="2400" dirty="0"/>
              <a:t>Si puedes cerrar la brecha entre su estilo de pensamiento y el tuyo, ¡tendrás más relación y obtendrás mejores resultados!</a:t>
            </a:r>
            <a:endParaRPr lang="en-US" sz="2400" dirty="0"/>
          </a:p>
        </p:txBody>
      </p:sp>
      <p:pic>
        <p:nvPicPr>
          <p:cNvPr id="4098" name="Picture 2" descr="Hr representatives positively greeting female job candidate Free Photo">
            <a:extLst>
              <a:ext uri="{FF2B5EF4-FFF2-40B4-BE49-F238E27FC236}">
                <a16:creationId xmlns:a16="http://schemas.microsoft.com/office/drawing/2014/main" id="{99264255-19D8-4B7B-BAB7-CD2187968C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12" t="9633"/>
          <a:stretch/>
        </p:blipFill>
        <p:spPr bwMode="auto">
          <a:xfrm>
            <a:off x="7382768" y="1813549"/>
            <a:ext cx="4549321" cy="305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92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Consejos finales sobre estilos de pensamiento</a:t>
            </a:r>
            <a:endParaRPr lang="pt-PT" dirty="0"/>
          </a:p>
        </p:txBody>
      </p:sp>
      <p:sp>
        <p:nvSpPr>
          <p:cNvPr id="6" name="Content Placeholder 5">
            <a:extLst>
              <a:ext uri="{FF2B5EF4-FFF2-40B4-BE49-F238E27FC236}">
                <a16:creationId xmlns:a16="http://schemas.microsoft.com/office/drawing/2014/main" id="{F3B7ECFB-3DBA-4B15-B9E2-8BE61896561A}"/>
              </a:ext>
            </a:extLst>
          </p:cNvPr>
          <p:cNvSpPr>
            <a:spLocks noGrp="1"/>
          </p:cNvSpPr>
          <p:nvPr>
            <p:ph idx="1"/>
          </p:nvPr>
        </p:nvSpPr>
        <p:spPr>
          <a:xfrm>
            <a:off x="5325653" y="1505113"/>
            <a:ext cx="6244963" cy="4351338"/>
          </a:xfrm>
        </p:spPr>
        <p:txBody>
          <a:bodyPr>
            <a:normAutofit fontScale="85000" lnSpcReduction="10000"/>
          </a:bodyPr>
          <a:lstStyle/>
          <a:p>
            <a:pPr algn="just">
              <a:lnSpc>
                <a:spcPct val="150000"/>
              </a:lnSpc>
              <a:buFont typeface="Wingdings" panose="05000000000000000000" pitchFamily="2" charset="2"/>
              <a:buChar char="ü"/>
            </a:pPr>
            <a:r>
              <a:rPr lang="es-ES" sz="2400" dirty="0"/>
              <a:t>Busca primero entender, después ser entendido. Cuanto más entiendas a alguien, mejor podrás adaptar tu estilo. Además del estilo de pensamiento, trata de comprender también el estilo de aprendizaje de alguien, su motivación, sus valores, si están más "centrados en la tarea" o "centrados en las personas", etc.</a:t>
            </a:r>
          </a:p>
          <a:p>
            <a:pPr algn="just">
              <a:lnSpc>
                <a:spcPct val="150000"/>
              </a:lnSpc>
              <a:buFont typeface="Wingdings" panose="05000000000000000000" pitchFamily="2" charset="2"/>
              <a:buChar char="ü"/>
            </a:pPr>
            <a:r>
              <a:rPr lang="es-ES" sz="2400" dirty="0"/>
              <a:t>Establecer una buena relación. La relación es la clave para la comunicación, la influencia y la confianza.</a:t>
            </a:r>
            <a:endParaRPr lang="en-US" sz="2400" dirty="0"/>
          </a:p>
        </p:txBody>
      </p:sp>
      <p:pic>
        <p:nvPicPr>
          <p:cNvPr id="6146" name="Picture 2" descr="On the office concept illustration Free Vector">
            <a:extLst>
              <a:ext uri="{FF2B5EF4-FFF2-40B4-BE49-F238E27FC236}">
                <a16:creationId xmlns:a16="http://schemas.microsoft.com/office/drawing/2014/main" id="{81768601-1A2E-4378-BE34-C63874A11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60" y="1802769"/>
            <a:ext cx="4882593" cy="325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8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Consejos finales sobre estilos de pensamiento</a:t>
            </a:r>
            <a:endParaRPr lang="pt-PT" dirty="0"/>
          </a:p>
        </p:txBody>
      </p:sp>
      <p:sp>
        <p:nvSpPr>
          <p:cNvPr id="6" name="Content Placeholder 5">
            <a:extLst>
              <a:ext uri="{FF2B5EF4-FFF2-40B4-BE49-F238E27FC236}">
                <a16:creationId xmlns:a16="http://schemas.microsoft.com/office/drawing/2014/main" id="{F3B7ECFB-3DBA-4B15-B9E2-8BE61896561A}"/>
              </a:ext>
            </a:extLst>
          </p:cNvPr>
          <p:cNvSpPr>
            <a:spLocks noGrp="1"/>
          </p:cNvSpPr>
          <p:nvPr>
            <p:ph idx="1"/>
          </p:nvPr>
        </p:nvSpPr>
        <p:spPr>
          <a:xfrm>
            <a:off x="576806" y="1856513"/>
            <a:ext cx="7273954" cy="4351338"/>
          </a:xfrm>
        </p:spPr>
        <p:txBody>
          <a:bodyPr>
            <a:normAutofit/>
          </a:bodyPr>
          <a:lstStyle/>
          <a:p>
            <a:pPr>
              <a:lnSpc>
                <a:spcPct val="150000"/>
              </a:lnSpc>
              <a:buFont typeface="Wingdings" panose="05000000000000000000" pitchFamily="2" charset="2"/>
              <a:buChar char="ü"/>
            </a:pPr>
            <a:r>
              <a:rPr lang="es-ES" sz="2200" b="1" dirty="0"/>
              <a:t>Conoce los </a:t>
            </a:r>
            <a:r>
              <a:rPr lang="es-ES" sz="2200" b="1" dirty="0" err="1"/>
              <a:t>antipatrones</a:t>
            </a:r>
            <a:r>
              <a:rPr lang="es-ES" sz="2200" b="1" dirty="0"/>
              <a:t>. </a:t>
            </a:r>
            <a:r>
              <a:rPr lang="es-ES" sz="2200" dirty="0"/>
              <a:t>Es tan importante saber cómo evitar frotar a alguien de la manera incorrecta, como obtener el estilo de comunicación ideal exactamente correcto.</a:t>
            </a:r>
          </a:p>
          <a:p>
            <a:pPr>
              <a:lnSpc>
                <a:spcPct val="150000"/>
              </a:lnSpc>
              <a:buFont typeface="Wingdings" panose="05000000000000000000" pitchFamily="2" charset="2"/>
              <a:buChar char="ü"/>
            </a:pPr>
            <a:r>
              <a:rPr lang="es-ES" sz="2200" b="1" dirty="0"/>
              <a:t>Use diferentes "sombreros</a:t>
            </a:r>
            <a:r>
              <a:rPr lang="es-ES" sz="2200" dirty="0"/>
              <a:t>". Usa tu "sombrero" en función de con quién se está trabajando. Cada sombrero que te pones o te quitas puede representar un estilo de pensamiento diferente.</a:t>
            </a:r>
            <a:endParaRPr lang="en-US" sz="2200" dirty="0"/>
          </a:p>
        </p:txBody>
      </p:sp>
      <p:pic>
        <p:nvPicPr>
          <p:cNvPr id="5122" name="Picture 2" descr="Project managers set Free Vector">
            <a:extLst>
              <a:ext uri="{FF2B5EF4-FFF2-40B4-BE49-F238E27FC236}">
                <a16:creationId xmlns:a16="http://schemas.microsoft.com/office/drawing/2014/main" id="{AC4CE4F2-5331-4F88-A83D-8AAB37E317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44" t="7496" r="6549" b="8459"/>
          <a:stretch/>
        </p:blipFill>
        <p:spPr bwMode="auto">
          <a:xfrm>
            <a:off x="7850760" y="1917533"/>
            <a:ext cx="4213782" cy="280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54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Estilos de pensamiento Autoevaluación</a:t>
            </a:r>
          </a:p>
        </p:txBody>
      </p:sp>
      <p:sp>
        <p:nvSpPr>
          <p:cNvPr id="3" name="Marcador de Posição de Conteúdo 2"/>
          <p:cNvSpPr>
            <a:spLocks noGrp="1"/>
          </p:cNvSpPr>
          <p:nvPr>
            <p:ph idx="1"/>
          </p:nvPr>
        </p:nvSpPr>
        <p:spPr>
          <a:xfrm>
            <a:off x="6753836" y="1690688"/>
            <a:ext cx="4599964" cy="3712919"/>
          </a:xfrm>
        </p:spPr>
        <p:txBody>
          <a:bodyPr>
            <a:normAutofit fontScale="85000" lnSpcReduction="10000"/>
          </a:bodyPr>
          <a:lstStyle/>
          <a:p>
            <a:pPr marL="0" indent="0">
              <a:lnSpc>
                <a:spcPct val="150000"/>
              </a:lnSpc>
              <a:buNone/>
            </a:pPr>
            <a:r>
              <a:rPr lang="es-ES" dirty="0"/>
              <a:t>¡Es hora de identificar tus estilos de pensamiento!</a:t>
            </a:r>
          </a:p>
          <a:p>
            <a:pPr marL="0" indent="0">
              <a:lnSpc>
                <a:spcPct val="150000"/>
              </a:lnSpc>
              <a:buNone/>
            </a:pPr>
            <a:r>
              <a:rPr lang="es-ES" dirty="0"/>
              <a:t>¡Mira el video “Identifica tu estilo de pensamiento” y mapea tu estilo de pensamiento de acuerdo con tu enfoque y orientación en el trabajo!</a:t>
            </a:r>
            <a:endParaRPr lang="pt-PT" dirty="0"/>
          </a:p>
        </p:txBody>
      </p:sp>
      <p:pic>
        <p:nvPicPr>
          <p:cNvPr id="5" name="Picture 4">
            <a:extLst>
              <a:ext uri="{FF2B5EF4-FFF2-40B4-BE49-F238E27FC236}">
                <a16:creationId xmlns:a16="http://schemas.microsoft.com/office/drawing/2014/main" id="{72336BD7-4820-496F-AB72-DD411A2C21D2}"/>
              </a:ext>
            </a:extLst>
          </p:cNvPr>
          <p:cNvPicPr>
            <a:picLocks noChangeAspect="1"/>
          </p:cNvPicPr>
          <p:nvPr/>
        </p:nvPicPr>
        <p:blipFill>
          <a:blip r:embed="rId2"/>
          <a:stretch>
            <a:fillRect/>
          </a:stretch>
        </p:blipFill>
        <p:spPr>
          <a:xfrm>
            <a:off x="838200" y="1899226"/>
            <a:ext cx="5581208" cy="3059548"/>
          </a:xfrm>
          <a:prstGeom prst="rect">
            <a:avLst/>
          </a:prstGeom>
        </p:spPr>
      </p:pic>
      <p:sp>
        <p:nvSpPr>
          <p:cNvPr id="6" name="Rectangle 5">
            <a:extLst>
              <a:ext uri="{FF2B5EF4-FFF2-40B4-BE49-F238E27FC236}">
                <a16:creationId xmlns:a16="http://schemas.microsoft.com/office/drawing/2014/main" id="{0222165C-C7A9-491D-92AD-8FA7B81472AD}"/>
              </a:ext>
            </a:extLst>
          </p:cNvPr>
          <p:cNvSpPr/>
          <p:nvPr/>
        </p:nvSpPr>
        <p:spPr>
          <a:xfrm>
            <a:off x="1365524" y="4958774"/>
            <a:ext cx="4526560" cy="338554"/>
          </a:xfrm>
          <a:prstGeom prst="rect">
            <a:avLst/>
          </a:prstGeom>
        </p:spPr>
        <p:txBody>
          <a:bodyPr wrap="none">
            <a:spAutoFit/>
          </a:bodyPr>
          <a:lstStyle/>
          <a:p>
            <a:r>
              <a:rPr lang="en-US" sz="1600" dirty="0">
                <a:latin typeface="+mj-lt"/>
                <a:hlinkClick r:id="rId3"/>
              </a:rPr>
              <a:t>https://www.youtube.com/watch?v=zdaWFQyM_c0</a:t>
            </a:r>
            <a:endParaRPr lang="en-US" sz="1600" dirty="0">
              <a:latin typeface="+mj-lt"/>
            </a:endParaRPr>
          </a:p>
        </p:txBody>
      </p:sp>
    </p:spTree>
    <p:extLst>
      <p:ext uri="{BB962C8B-B14F-4D97-AF65-F5344CB8AC3E}">
        <p14:creationId xmlns:p14="http://schemas.microsoft.com/office/powerpoint/2010/main" val="3869843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Referencias</a:t>
            </a:r>
          </a:p>
        </p:txBody>
      </p:sp>
      <p:sp>
        <p:nvSpPr>
          <p:cNvPr id="3" name="Marcador de Posição de Conteúdo 2"/>
          <p:cNvSpPr>
            <a:spLocks noGrp="1"/>
          </p:cNvSpPr>
          <p:nvPr>
            <p:ph idx="1"/>
          </p:nvPr>
        </p:nvSpPr>
        <p:spPr>
          <a:xfrm>
            <a:off x="838200" y="1690688"/>
            <a:ext cx="10515600" cy="4351338"/>
          </a:xfrm>
        </p:spPr>
        <p:txBody>
          <a:bodyPr/>
          <a:lstStyle/>
          <a:p>
            <a:pPr marL="0" indent="0">
              <a:buNone/>
            </a:pPr>
            <a:r>
              <a:rPr lang="en-US" sz="2000" b="1" dirty="0" err="1">
                <a:solidFill>
                  <a:srgbClr val="C11474"/>
                </a:solidFill>
              </a:rPr>
              <a:t>Páginas</a:t>
            </a:r>
            <a:r>
              <a:rPr lang="en-US" sz="2000" b="1" dirty="0">
                <a:solidFill>
                  <a:srgbClr val="C11474"/>
                </a:solidFill>
              </a:rPr>
              <a:t> web</a:t>
            </a:r>
            <a:endParaRPr lang="pt-PT" sz="2000" dirty="0">
              <a:solidFill>
                <a:srgbClr val="C11474"/>
              </a:solidFill>
            </a:endParaRPr>
          </a:p>
          <a:p>
            <a:r>
              <a:rPr lang="en-US" sz="2000" dirty="0">
                <a:hlinkClick r:id="rId2"/>
              </a:rPr>
              <a:t>https://thriveworks.com/blog/what-are-the-five-thinking-styles/</a:t>
            </a:r>
            <a:r>
              <a:rPr lang="en-US" sz="2000" dirty="0"/>
              <a:t> What are the five thinking styles? </a:t>
            </a:r>
          </a:p>
          <a:p>
            <a:pPr marL="0" indent="0">
              <a:buNone/>
            </a:pPr>
            <a:endParaRPr lang="pt-PT" sz="2000" dirty="0"/>
          </a:p>
          <a:p>
            <a:pPr marL="0" indent="0">
              <a:buNone/>
            </a:pPr>
            <a:r>
              <a:rPr lang="pt-PT" sz="2000" b="1" dirty="0">
                <a:solidFill>
                  <a:srgbClr val="C11474"/>
                </a:solidFill>
              </a:rPr>
              <a:t>Vídeos</a:t>
            </a:r>
            <a:endParaRPr lang="pt-PT" sz="2000" dirty="0">
              <a:solidFill>
                <a:srgbClr val="C11474"/>
              </a:solidFill>
            </a:endParaRPr>
          </a:p>
          <a:p>
            <a:r>
              <a:rPr lang="en-US" sz="2000" dirty="0">
                <a:hlinkClick r:id="rId3"/>
              </a:rPr>
              <a:t>https://www.youtube.com/watch?v=iorLxwD6T5E</a:t>
            </a:r>
            <a:r>
              <a:rPr lang="en-US" sz="2000" dirty="0"/>
              <a:t> Introducing the Whole Brain Thinking Model (3.5 </a:t>
            </a:r>
            <a:r>
              <a:rPr lang="en-US" sz="2000" dirty="0" err="1"/>
              <a:t>mnts</a:t>
            </a:r>
            <a:r>
              <a:rPr lang="en-US" sz="2000" dirty="0"/>
              <a:t>.)</a:t>
            </a:r>
          </a:p>
          <a:p>
            <a:r>
              <a:rPr lang="en-US" sz="2000" dirty="0">
                <a:hlinkClick r:id="rId4"/>
              </a:rPr>
              <a:t>https://www.youtube.com/watch?v=zdaWFQyM_c0</a:t>
            </a:r>
            <a:r>
              <a:rPr lang="en-US" sz="2000" dirty="0"/>
              <a:t> </a:t>
            </a:r>
            <a:r>
              <a:rPr lang="pt-PT" sz="2000" dirty="0"/>
              <a:t>Identify </a:t>
            </a:r>
            <a:r>
              <a:rPr lang="pt-PT" sz="2000" dirty="0" err="1"/>
              <a:t>your</a:t>
            </a:r>
            <a:r>
              <a:rPr lang="pt-PT" sz="2000" dirty="0"/>
              <a:t> </a:t>
            </a:r>
            <a:r>
              <a:rPr lang="pt-PT" sz="2000" dirty="0" err="1"/>
              <a:t>Thinking</a:t>
            </a:r>
            <a:r>
              <a:rPr lang="pt-PT" sz="2000" dirty="0"/>
              <a:t> </a:t>
            </a:r>
            <a:r>
              <a:rPr lang="pt-PT" sz="2000" dirty="0" err="1"/>
              <a:t>Style</a:t>
            </a:r>
            <a:r>
              <a:rPr lang="pt-PT" sz="2000" dirty="0"/>
              <a:t> (1.5 </a:t>
            </a:r>
            <a:r>
              <a:rPr lang="pt-PT" sz="2000" dirty="0" err="1"/>
              <a:t>mnt</a:t>
            </a:r>
            <a:r>
              <a:rPr lang="pt-PT" sz="2000" dirty="0"/>
              <a:t>.)</a:t>
            </a:r>
            <a:endParaRPr lang="en-US" sz="2000" dirty="0"/>
          </a:p>
          <a:p>
            <a:endParaRPr lang="en-US" b="1" dirty="0">
              <a:solidFill>
                <a:srgbClr val="C11474"/>
              </a:solidFill>
            </a:endParaRPr>
          </a:p>
          <a:p>
            <a:endParaRPr lang="en-US" b="1" dirty="0">
              <a:solidFill>
                <a:srgbClr val="C11474"/>
              </a:solidFill>
            </a:endParaRPr>
          </a:p>
          <a:p>
            <a:endParaRPr lang="en-US" b="1" dirty="0">
              <a:solidFill>
                <a:srgbClr val="C11474"/>
              </a:solidFill>
            </a:endParaRPr>
          </a:p>
          <a:p>
            <a:endParaRPr lang="en-US" b="1" dirty="0">
              <a:solidFill>
                <a:srgbClr val="C11474"/>
              </a:solidFill>
            </a:endParaRPr>
          </a:p>
          <a:p>
            <a:endParaRPr lang="pt-PT" dirty="0">
              <a:solidFill>
                <a:srgbClr val="C11474"/>
              </a:solidFill>
            </a:endParaRPr>
          </a:p>
        </p:txBody>
      </p:sp>
    </p:spTree>
    <p:extLst>
      <p:ext uri="{BB962C8B-B14F-4D97-AF65-F5344CB8AC3E}">
        <p14:creationId xmlns:p14="http://schemas.microsoft.com/office/powerpoint/2010/main" val="88267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Otras lecturas</a:t>
            </a:r>
          </a:p>
        </p:txBody>
      </p:sp>
      <p:sp>
        <p:nvSpPr>
          <p:cNvPr id="3" name="Marcador de Posição de Conteúdo 2"/>
          <p:cNvSpPr>
            <a:spLocks noGrp="1"/>
          </p:cNvSpPr>
          <p:nvPr>
            <p:ph idx="1"/>
          </p:nvPr>
        </p:nvSpPr>
        <p:spPr/>
        <p:txBody>
          <a:bodyPr>
            <a:normAutofit/>
          </a:bodyPr>
          <a:lstStyle/>
          <a:p>
            <a:pPr marL="0" indent="0">
              <a:buNone/>
            </a:pPr>
            <a:r>
              <a:rPr lang="en-US" sz="2000" b="1" dirty="0" err="1">
                <a:solidFill>
                  <a:srgbClr val="C11474"/>
                </a:solidFill>
              </a:rPr>
              <a:t>Páginas</a:t>
            </a:r>
            <a:r>
              <a:rPr lang="en-US" sz="2000" b="1" dirty="0">
                <a:solidFill>
                  <a:srgbClr val="C11474"/>
                </a:solidFill>
              </a:rPr>
              <a:t> web</a:t>
            </a:r>
            <a:endParaRPr lang="pt-PT" sz="2000" dirty="0">
              <a:solidFill>
                <a:srgbClr val="C11474"/>
              </a:solidFill>
            </a:endParaRPr>
          </a:p>
          <a:p>
            <a:r>
              <a:rPr lang="en-US" sz="2000" u="sng" dirty="0">
                <a:hlinkClick r:id="rId2"/>
              </a:rPr>
              <a:t>http://sourcesofinsight.com/five-thinking-styles/</a:t>
            </a:r>
            <a:r>
              <a:rPr lang="en-US" sz="2000" u="sng" dirty="0"/>
              <a:t> </a:t>
            </a:r>
            <a:r>
              <a:rPr lang="en-US" sz="2000" dirty="0"/>
              <a:t>5 Thinking Styles</a:t>
            </a:r>
          </a:p>
          <a:p>
            <a:pPr marL="0" indent="0">
              <a:buNone/>
            </a:pPr>
            <a:endParaRPr lang="pt-PT" sz="2000" dirty="0"/>
          </a:p>
          <a:p>
            <a:pPr marL="0" indent="0">
              <a:buNone/>
            </a:pPr>
            <a:r>
              <a:rPr lang="pt-PT" sz="2000" b="1" dirty="0">
                <a:solidFill>
                  <a:srgbClr val="C11474"/>
                </a:solidFill>
              </a:rPr>
              <a:t>Vídeos</a:t>
            </a:r>
            <a:endParaRPr lang="pt-PT" sz="2000" dirty="0">
              <a:solidFill>
                <a:srgbClr val="C11474"/>
              </a:solidFill>
            </a:endParaRPr>
          </a:p>
          <a:p>
            <a:r>
              <a:rPr lang="en-US" sz="2000" dirty="0"/>
              <a:t> </a:t>
            </a:r>
            <a:r>
              <a:rPr lang="en-US" sz="2000" dirty="0">
                <a:hlinkClick r:id="rId3"/>
              </a:rPr>
              <a:t>https://www.youtube.com/watch?v=2wwLyyILMN8</a:t>
            </a:r>
            <a:r>
              <a:rPr lang="en-US" sz="2000" dirty="0"/>
              <a:t> Introduction to Thinking Style Preferences (13 </a:t>
            </a:r>
            <a:r>
              <a:rPr lang="en-US" sz="2000" dirty="0" err="1"/>
              <a:t>mnts</a:t>
            </a:r>
            <a:r>
              <a:rPr lang="en-US" sz="2000" dirty="0"/>
              <a:t>.)</a:t>
            </a:r>
          </a:p>
          <a:p>
            <a:pPr marL="0" indent="0">
              <a:buNone/>
            </a:pPr>
            <a:endParaRPr lang="pt-PT" dirty="0"/>
          </a:p>
        </p:txBody>
      </p:sp>
    </p:spTree>
    <p:extLst>
      <p:ext uri="{BB962C8B-B14F-4D97-AF65-F5344CB8AC3E}">
        <p14:creationId xmlns:p14="http://schemas.microsoft.com/office/powerpoint/2010/main" val="361318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lock, umbrella&#10;&#10;Description automatically generated">
            <a:extLst>
              <a:ext uri="{FF2B5EF4-FFF2-40B4-BE49-F238E27FC236}">
                <a16:creationId xmlns:a16="http://schemas.microsoft.com/office/drawing/2014/main" id="{7FD46BC3-B70F-4D77-B076-64D3A8C0DBA0}"/>
              </a:ext>
            </a:extLst>
          </p:cNvPr>
          <p:cNvPicPr>
            <a:picLocks noChangeAspect="1"/>
          </p:cNvPicPr>
          <p:nvPr/>
        </p:nvPicPr>
        <p:blipFill rotWithShape="1">
          <a:blip r:embed="rId2"/>
          <a:srcRect t="16654" b="21353"/>
          <a:stretch/>
        </p:blipFill>
        <p:spPr>
          <a:xfrm>
            <a:off x="720754" y="1051995"/>
            <a:ext cx="10515600" cy="4351338"/>
          </a:xfrm>
          <a:prstGeom prst="rect">
            <a:avLst/>
          </a:prstGeom>
          <a:noFill/>
        </p:spPr>
      </p:pic>
      <p:sp>
        <p:nvSpPr>
          <p:cNvPr id="5" name="Content Placeholder 4">
            <a:extLst>
              <a:ext uri="{FF2B5EF4-FFF2-40B4-BE49-F238E27FC236}">
                <a16:creationId xmlns:a16="http://schemas.microsoft.com/office/drawing/2014/main" id="{93065F8F-D21F-4BEB-9D77-8F36C1A5B72B}"/>
              </a:ext>
            </a:extLst>
          </p:cNvPr>
          <p:cNvSpPr>
            <a:spLocks noGrp="1"/>
          </p:cNvSpPr>
          <p:nvPr>
            <p:ph type="title"/>
          </p:nvPr>
        </p:nvSpPr>
        <p:spPr>
          <a:xfrm>
            <a:off x="4764945" y="2948934"/>
            <a:ext cx="4885889" cy="1325563"/>
          </a:xfrm>
          <a:noFill/>
          <a:ln>
            <a:noFill/>
          </a:ln>
        </p:spPr>
        <p:style>
          <a:lnRef idx="2">
            <a:schemeClr val="accent2"/>
          </a:lnRef>
          <a:fillRef idx="1">
            <a:schemeClr val="lt1"/>
          </a:fillRef>
          <a:effectRef idx="0">
            <a:schemeClr val="accent2"/>
          </a:effectRef>
          <a:fontRef idx="minor">
            <a:schemeClr val="dk1"/>
          </a:fontRef>
        </p:style>
        <p:txBody>
          <a:bodyPr anchor="ctr">
            <a:normAutofit fontScale="90000"/>
          </a:bodyPr>
          <a:lstStyle/>
          <a:p>
            <a:pPr algn="ctr"/>
            <a:r>
              <a:rPr lang="es-ES" dirty="0"/>
              <a:t>¿Qué crees que son los estilos de pensamiento?</a:t>
            </a:r>
            <a:endParaRPr lang="en-US" dirty="0"/>
          </a:p>
        </p:txBody>
      </p:sp>
    </p:spTree>
    <p:extLst>
      <p:ext uri="{BB962C8B-B14F-4D97-AF65-F5344CB8AC3E}">
        <p14:creationId xmlns:p14="http://schemas.microsoft.com/office/powerpoint/2010/main" val="1741151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2186352"/>
            <a:ext cx="10515600" cy="2217869"/>
          </a:xfrm>
        </p:spPr>
        <p:txBody>
          <a:bodyPr/>
          <a:lstStyle/>
          <a:p>
            <a:pPr marL="0" indent="0">
              <a:lnSpc>
                <a:spcPct val="150000"/>
              </a:lnSpc>
              <a:buNone/>
            </a:pPr>
            <a:r>
              <a:rPr lang="es-ES" dirty="0">
                <a:solidFill>
                  <a:srgbClr val="EE704A"/>
                </a:solidFill>
                <a:latin typeface="Segoe Script" panose="030B0504020000000003" pitchFamily="66" charset="0"/>
              </a:rPr>
              <a:t>"No podemos resolver problemas con el mismo pensamiento que usamos cuando los creamos“</a:t>
            </a:r>
          </a:p>
          <a:p>
            <a:pPr marL="0" indent="0">
              <a:lnSpc>
                <a:spcPct val="150000"/>
              </a:lnSpc>
              <a:buNone/>
            </a:pPr>
            <a:r>
              <a:rPr lang="en-US" sz="1800" dirty="0">
                <a:latin typeface="Segoe Script" panose="030B0504020000000003" pitchFamily="66" charset="0"/>
              </a:rPr>
              <a:t> Einstein</a:t>
            </a:r>
            <a:endParaRPr lang="pt-PT" sz="1800" dirty="0">
              <a:latin typeface="Segoe Script" panose="030B0504020000000003" pitchFamily="66" charset="0"/>
            </a:endParaRPr>
          </a:p>
        </p:txBody>
      </p:sp>
    </p:spTree>
    <p:extLst>
      <p:ext uri="{BB962C8B-B14F-4D97-AF65-F5344CB8AC3E}">
        <p14:creationId xmlns:p14="http://schemas.microsoft.com/office/powerpoint/2010/main" val="4201223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22337"/>
            <a:ext cx="10515600" cy="1325563"/>
          </a:xfrm>
        </p:spPr>
        <p:txBody>
          <a:bodyPr/>
          <a:lstStyle/>
          <a:p>
            <a:pPr algn="ctr"/>
            <a:r>
              <a:rPr lang="pt-PT">
                <a:solidFill>
                  <a:schemeClr val="tx1"/>
                </a:solidFill>
              </a:rPr>
              <a:t>Socios del proyecto</a:t>
            </a:r>
            <a:endParaRPr lang="pt-PT" dirty="0">
              <a:solidFill>
                <a:schemeClr val="tx1"/>
              </a:solidFill>
            </a:endParaRPr>
          </a:p>
        </p:txBody>
      </p:sp>
      <p:pic>
        <p:nvPicPr>
          <p:cNvPr id="7" name="Marcador de Posição de Conteúdo 6"/>
          <p:cNvPicPr>
            <a:picLocks noGrp="1" noChangeAspect="1"/>
          </p:cNvPicPr>
          <p:nvPr>
            <p:ph idx="1"/>
          </p:nvPr>
        </p:nvPicPr>
        <p:blipFill>
          <a:blip r:embed="rId2"/>
          <a:stretch>
            <a:fillRect/>
          </a:stretch>
        </p:blipFill>
        <p:spPr>
          <a:xfrm>
            <a:off x="838200" y="2419513"/>
            <a:ext cx="10515600" cy="1163311"/>
          </a:xfrm>
          <a:prstGeom prst="rect">
            <a:avLst/>
          </a:prstGeom>
        </p:spPr>
      </p:pic>
    </p:spTree>
    <p:extLst>
      <p:ext uri="{BB962C8B-B14F-4D97-AF65-F5344CB8AC3E}">
        <p14:creationId xmlns:p14="http://schemas.microsoft.com/office/powerpoint/2010/main" val="2415885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Estilos de pensamiento</a:t>
            </a:r>
          </a:p>
        </p:txBody>
      </p:sp>
      <p:sp>
        <p:nvSpPr>
          <p:cNvPr id="3" name="Marcador de Posição de Conteúdo 2"/>
          <p:cNvSpPr>
            <a:spLocks noGrp="1"/>
          </p:cNvSpPr>
          <p:nvPr>
            <p:ph idx="1"/>
          </p:nvPr>
        </p:nvSpPr>
        <p:spPr>
          <a:xfrm>
            <a:off x="838200" y="1583734"/>
            <a:ext cx="10515600" cy="4351338"/>
          </a:xfrm>
        </p:spPr>
        <p:txBody>
          <a:bodyPr>
            <a:normAutofit/>
          </a:bodyPr>
          <a:lstStyle/>
          <a:p>
            <a:pPr marL="0" indent="0" algn="just">
              <a:lnSpc>
                <a:spcPct val="150000"/>
              </a:lnSpc>
              <a:buNone/>
            </a:pPr>
            <a:r>
              <a:rPr lang="es-ES" sz="2400" dirty="0"/>
              <a:t>Empleamos diferentes formas de pensar: algunos adoptamos un enfoque creativo, mientras que otros son más analíticos; algunos se centran en el corto plazo, mientras que otros piensan en el largo plazo. El enfoque que le presentaremos fue creado por Robert </a:t>
            </a:r>
            <a:r>
              <a:rPr lang="es-ES" sz="2400" dirty="0" err="1"/>
              <a:t>Bramson</a:t>
            </a:r>
            <a:r>
              <a:rPr lang="es-ES" sz="2400" dirty="0"/>
              <a:t> y resume </a:t>
            </a:r>
            <a:r>
              <a:rPr lang="es-ES" sz="2400" b="1" dirty="0"/>
              <a:t>cinco estilos de pensamiento</a:t>
            </a:r>
            <a:r>
              <a:rPr lang="es-ES" sz="2400" dirty="0"/>
              <a:t>:</a:t>
            </a:r>
            <a:endParaRPr lang="en-US" dirty="0"/>
          </a:p>
          <a:p>
            <a:pPr marL="0" indent="0" algn="just">
              <a:buNone/>
            </a:pPr>
            <a:endParaRPr lang="en-US" dirty="0"/>
          </a:p>
          <a:p>
            <a:pPr marL="0" indent="0" algn="just">
              <a:buNone/>
            </a:pPr>
            <a:r>
              <a:rPr lang="en-US" dirty="0"/>
              <a:t> </a:t>
            </a:r>
          </a:p>
        </p:txBody>
      </p:sp>
      <p:graphicFrame>
        <p:nvGraphicFramePr>
          <p:cNvPr id="4" name="Diagram 3">
            <a:extLst>
              <a:ext uri="{FF2B5EF4-FFF2-40B4-BE49-F238E27FC236}">
                <a16:creationId xmlns:a16="http://schemas.microsoft.com/office/drawing/2014/main" id="{8ADA7A22-01D7-496E-8E00-EB0619F51E3A}"/>
              </a:ext>
            </a:extLst>
          </p:cNvPr>
          <p:cNvGraphicFramePr/>
          <p:nvPr>
            <p:extLst>
              <p:ext uri="{D42A27DB-BD31-4B8C-83A1-F6EECF244321}">
                <p14:modId xmlns:p14="http://schemas.microsoft.com/office/powerpoint/2010/main" val="3878521869"/>
              </p:ext>
            </p:extLst>
          </p:nvPr>
        </p:nvGraphicFramePr>
        <p:xfrm>
          <a:off x="1712246" y="3521765"/>
          <a:ext cx="8128000" cy="212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518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Sintetizador</a:t>
            </a:r>
          </a:p>
        </p:txBody>
      </p:sp>
      <p:sp>
        <p:nvSpPr>
          <p:cNvPr id="3" name="Marcador de Posição de Conteúdo 2"/>
          <p:cNvSpPr>
            <a:spLocks noGrp="1"/>
          </p:cNvSpPr>
          <p:nvPr>
            <p:ph idx="1"/>
          </p:nvPr>
        </p:nvSpPr>
        <p:spPr>
          <a:xfrm>
            <a:off x="838200" y="1253331"/>
            <a:ext cx="6008802" cy="4351338"/>
          </a:xfrm>
        </p:spPr>
        <p:txBody>
          <a:bodyPr>
            <a:normAutofit fontScale="92500"/>
          </a:bodyPr>
          <a:lstStyle/>
          <a:p>
            <a:pPr marL="0" indent="0" algn="just">
              <a:lnSpc>
                <a:spcPct val="150000"/>
              </a:lnSpc>
              <a:buNone/>
            </a:pPr>
            <a:r>
              <a:rPr lang="es-ES" sz="2400" b="1" dirty="0"/>
              <a:t>Los pensadores creativos</a:t>
            </a:r>
          </a:p>
          <a:p>
            <a:pPr marL="0" indent="0" algn="just">
              <a:lnSpc>
                <a:spcPct val="150000"/>
              </a:lnSpc>
              <a:buNone/>
            </a:pPr>
            <a:r>
              <a:rPr lang="es-ES" sz="2400" dirty="0"/>
              <a:t>Destacan por su creatividad y curiosidad. En lugar de liderar con lógica, les encanta explorar ideas más abstractas. Preguntan "¿y si?" y consideran una variedad de puntos de vista y posibilidades.</a:t>
            </a:r>
          </a:p>
          <a:p>
            <a:pPr marL="0" indent="0" algn="just">
              <a:lnSpc>
                <a:spcPct val="150000"/>
              </a:lnSpc>
              <a:buNone/>
            </a:pPr>
            <a:r>
              <a:rPr lang="es-ES" sz="2400" dirty="0"/>
              <a:t>Se apresuran a llamar la atención sobre puntos de vista opuestos, reconociendo las ideas de los demás antes de presentar alternativas.</a:t>
            </a:r>
            <a:endParaRPr lang="pt-PT" sz="2400" dirty="0"/>
          </a:p>
        </p:txBody>
      </p:sp>
      <p:pic>
        <p:nvPicPr>
          <p:cNvPr id="4" name="Picture 3">
            <a:extLst>
              <a:ext uri="{FF2B5EF4-FFF2-40B4-BE49-F238E27FC236}">
                <a16:creationId xmlns:a16="http://schemas.microsoft.com/office/drawing/2014/main" id="{6DCBA82F-FED5-4EF0-B8D7-01C6EB86BC3D}"/>
              </a:ext>
            </a:extLst>
          </p:cNvPr>
          <p:cNvPicPr>
            <a:picLocks noChangeAspect="1"/>
          </p:cNvPicPr>
          <p:nvPr/>
        </p:nvPicPr>
        <p:blipFill rotWithShape="1">
          <a:blip r:embed="rId2"/>
          <a:srcRect l="6418" t="9890" r="3941" b="4920"/>
          <a:stretch/>
        </p:blipFill>
        <p:spPr>
          <a:xfrm>
            <a:off x="7108456" y="1979801"/>
            <a:ext cx="4522355" cy="3123783"/>
          </a:xfrm>
          <a:prstGeom prst="rect">
            <a:avLst/>
          </a:prstGeom>
        </p:spPr>
      </p:pic>
      <p:sp>
        <p:nvSpPr>
          <p:cNvPr id="5" name="TextBox 4">
            <a:extLst>
              <a:ext uri="{FF2B5EF4-FFF2-40B4-BE49-F238E27FC236}">
                <a16:creationId xmlns:a16="http://schemas.microsoft.com/office/drawing/2014/main" id="{00B45F08-8038-4D52-9B4F-BAA4C0087AA8}"/>
              </a:ext>
            </a:extLst>
          </p:cNvPr>
          <p:cNvSpPr txBox="1"/>
          <p:nvPr/>
        </p:nvSpPr>
        <p:spPr>
          <a:xfrm>
            <a:off x="10520134" y="2284314"/>
            <a:ext cx="754929" cy="584775"/>
          </a:xfrm>
          <a:prstGeom prst="rect">
            <a:avLst/>
          </a:prstGeom>
          <a:noFill/>
        </p:spPr>
        <p:txBody>
          <a:bodyPr wrap="square" rtlCol="0">
            <a:spAutoFit/>
          </a:bodyPr>
          <a:lstStyle/>
          <a:p>
            <a:r>
              <a:rPr lang="pt-PT" sz="1600" b="1" dirty="0">
                <a:latin typeface="Arial" panose="020B0604020202020204" pitchFamily="34" charset="0"/>
                <a:cs typeface="Arial" panose="020B0604020202020204" pitchFamily="34" charset="0"/>
              </a:rPr>
              <a:t>What</a:t>
            </a:r>
          </a:p>
          <a:p>
            <a:r>
              <a:rPr lang="pt-PT" sz="1600" b="1" dirty="0">
                <a:latin typeface="Arial" panose="020B0604020202020204" pitchFamily="34" charset="0"/>
                <a:cs typeface="Arial" panose="020B0604020202020204" pitchFamily="34" charset="0"/>
              </a:rPr>
              <a:t> if…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34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Sintetizador</a:t>
            </a:r>
          </a:p>
        </p:txBody>
      </p:sp>
      <p:pic>
        <p:nvPicPr>
          <p:cNvPr id="4" name="Content Placeholder 3">
            <a:extLst>
              <a:ext uri="{FF2B5EF4-FFF2-40B4-BE49-F238E27FC236}">
                <a16:creationId xmlns:a16="http://schemas.microsoft.com/office/drawing/2014/main" id="{8B1851AE-99F5-4302-9BFB-12E240330A73}"/>
              </a:ext>
            </a:extLst>
          </p:cNvPr>
          <p:cNvPicPr>
            <a:picLocks noGrp="1" noChangeAspect="1"/>
          </p:cNvPicPr>
          <p:nvPr>
            <p:ph idx="1"/>
          </p:nvPr>
        </p:nvPicPr>
        <p:blipFill>
          <a:blip r:embed="rId2"/>
          <a:stretch>
            <a:fillRect/>
          </a:stretch>
        </p:blipFill>
        <p:spPr>
          <a:xfrm>
            <a:off x="3077238" y="1344857"/>
            <a:ext cx="6037524" cy="4594029"/>
          </a:xfrm>
          <a:prstGeom prst="rect">
            <a:avLst/>
          </a:prstGeom>
        </p:spPr>
      </p:pic>
      <p:sp>
        <p:nvSpPr>
          <p:cNvPr id="5" name="Marcador de Posição de Conteúdo 2">
            <a:extLst>
              <a:ext uri="{FF2B5EF4-FFF2-40B4-BE49-F238E27FC236}">
                <a16:creationId xmlns:a16="http://schemas.microsoft.com/office/drawing/2014/main" id="{A3388EB0-C12C-4516-91B1-C4FA379BBC8A}"/>
              </a:ext>
            </a:extLst>
          </p:cNvPr>
          <p:cNvSpPr txBox="1">
            <a:spLocks/>
          </p:cNvSpPr>
          <p:nvPr/>
        </p:nvSpPr>
        <p:spPr>
          <a:xfrm>
            <a:off x="5100506" y="2874838"/>
            <a:ext cx="2416030" cy="15267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2">
                    <a:lumMod val="75000"/>
                  </a:schemeClr>
                </a:solidFill>
              </a:rPr>
              <a:t>¿</a:t>
            </a:r>
            <a:r>
              <a:rPr lang="en-US" sz="3600" b="1" dirty="0" err="1">
                <a:solidFill>
                  <a:schemeClr val="accent2">
                    <a:lumMod val="75000"/>
                  </a:schemeClr>
                </a:solidFill>
              </a:rPr>
              <a:t>Cómo</a:t>
            </a:r>
            <a:r>
              <a:rPr lang="en-US" sz="3600" b="1" dirty="0">
                <a:solidFill>
                  <a:schemeClr val="accent2">
                    <a:lumMod val="75000"/>
                  </a:schemeClr>
                </a:solidFill>
              </a:rPr>
              <a:t> </a:t>
            </a:r>
            <a:r>
              <a:rPr lang="en-US" sz="3600" b="1" dirty="0" err="1">
                <a:solidFill>
                  <a:schemeClr val="accent2">
                    <a:lumMod val="75000"/>
                  </a:schemeClr>
                </a:solidFill>
              </a:rPr>
              <a:t>conectar</a:t>
            </a:r>
            <a:r>
              <a:rPr lang="en-US" sz="3600" b="1" dirty="0">
                <a:solidFill>
                  <a:schemeClr val="accent2">
                    <a:lumMod val="75000"/>
                  </a:schemeClr>
                </a:solidFill>
              </a:rPr>
              <a:t> con </a:t>
            </a:r>
            <a:r>
              <a:rPr lang="en-US" sz="3600" b="1" dirty="0" err="1">
                <a:solidFill>
                  <a:schemeClr val="accent2">
                    <a:lumMod val="75000"/>
                  </a:schemeClr>
                </a:solidFill>
              </a:rPr>
              <a:t>ellos</a:t>
            </a:r>
            <a:r>
              <a:rPr lang="en-US" sz="3600" b="1" dirty="0">
                <a:solidFill>
                  <a:schemeClr val="accent2">
                    <a:lumMod val="75000"/>
                  </a:schemeClr>
                </a:solidFill>
              </a:rPr>
              <a:t>?</a:t>
            </a:r>
            <a:endParaRPr lang="en-US" b="1" dirty="0"/>
          </a:p>
        </p:txBody>
      </p:sp>
    </p:spTree>
    <p:extLst>
      <p:ext uri="{BB962C8B-B14F-4D97-AF65-F5344CB8AC3E}">
        <p14:creationId xmlns:p14="http://schemas.microsoft.com/office/powerpoint/2010/main" val="109220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Sintetizador</a:t>
            </a:r>
          </a:p>
        </p:txBody>
      </p:sp>
      <p:pic>
        <p:nvPicPr>
          <p:cNvPr id="5" name="Picture 4">
            <a:extLst>
              <a:ext uri="{FF2B5EF4-FFF2-40B4-BE49-F238E27FC236}">
                <a16:creationId xmlns:a16="http://schemas.microsoft.com/office/drawing/2014/main" id="{840FB837-20DA-4A42-85F5-D89B727E8CD4}"/>
              </a:ext>
            </a:extLst>
          </p:cNvPr>
          <p:cNvPicPr>
            <a:picLocks noChangeAspect="1"/>
          </p:cNvPicPr>
          <p:nvPr/>
        </p:nvPicPr>
        <p:blipFill>
          <a:blip r:embed="rId2"/>
          <a:stretch>
            <a:fillRect/>
          </a:stretch>
        </p:blipFill>
        <p:spPr>
          <a:xfrm>
            <a:off x="2865485" y="1490065"/>
            <a:ext cx="6461030" cy="4303914"/>
          </a:xfrm>
          <a:prstGeom prst="rect">
            <a:avLst/>
          </a:prstGeom>
        </p:spPr>
      </p:pic>
      <p:sp>
        <p:nvSpPr>
          <p:cNvPr id="6" name="Rectangle 5">
            <a:extLst>
              <a:ext uri="{FF2B5EF4-FFF2-40B4-BE49-F238E27FC236}">
                <a16:creationId xmlns:a16="http://schemas.microsoft.com/office/drawing/2014/main" id="{0345E9A1-56C4-4739-9483-1500A32A51E2}"/>
              </a:ext>
            </a:extLst>
          </p:cNvPr>
          <p:cNvSpPr/>
          <p:nvPr/>
        </p:nvSpPr>
        <p:spPr>
          <a:xfrm>
            <a:off x="3103926" y="1690688"/>
            <a:ext cx="3402891" cy="3903504"/>
          </a:xfrm>
          <a:prstGeom prst="rect">
            <a:avLst/>
          </a:prstGeom>
        </p:spPr>
        <p:txBody>
          <a:bodyPr wrap="square">
            <a:spAutoFit/>
          </a:bodyPr>
          <a:lstStyle/>
          <a:p>
            <a:pPr algn="ctr">
              <a:lnSpc>
                <a:spcPct val="150000"/>
              </a:lnSpc>
            </a:pPr>
            <a:r>
              <a:rPr lang="es-ES" sz="2800" b="1" dirty="0"/>
              <a:t>"Escuche con aprecio sus especulaciones y no confunda su naturaleza discutidora con resistencia".</a:t>
            </a:r>
            <a:endParaRPr lang="en-US" sz="2800" b="1" dirty="0"/>
          </a:p>
        </p:txBody>
      </p:sp>
    </p:spTree>
    <p:extLst>
      <p:ext uri="{BB962C8B-B14F-4D97-AF65-F5344CB8AC3E}">
        <p14:creationId xmlns:p14="http://schemas.microsoft.com/office/powerpoint/2010/main" val="352929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Idealista</a:t>
            </a:r>
          </a:p>
        </p:txBody>
      </p:sp>
      <p:sp>
        <p:nvSpPr>
          <p:cNvPr id="3" name="Marcador de Posição de Conteúdo 2"/>
          <p:cNvSpPr>
            <a:spLocks noGrp="1"/>
          </p:cNvSpPr>
          <p:nvPr>
            <p:ph idx="1"/>
          </p:nvPr>
        </p:nvSpPr>
        <p:spPr>
          <a:xfrm>
            <a:off x="838200" y="1328832"/>
            <a:ext cx="6279037" cy="4351338"/>
          </a:xfrm>
        </p:spPr>
        <p:txBody>
          <a:bodyPr>
            <a:normAutofit fontScale="92500" lnSpcReduction="20000"/>
          </a:bodyPr>
          <a:lstStyle/>
          <a:p>
            <a:pPr marL="0" indent="0" algn="just">
              <a:lnSpc>
                <a:spcPct val="150000"/>
              </a:lnSpc>
              <a:buNone/>
            </a:pPr>
            <a:r>
              <a:rPr lang="es-ES" sz="2400" b="1" dirty="0"/>
              <a:t>Los objetivos</a:t>
            </a:r>
          </a:p>
          <a:p>
            <a:pPr marL="0" indent="0" algn="just">
              <a:lnSpc>
                <a:spcPct val="150000"/>
              </a:lnSpc>
              <a:buNone/>
            </a:pPr>
            <a:r>
              <a:rPr lang="es-ES" sz="2400" dirty="0"/>
              <a:t>Siempre trabajan para alcanzar grandes objetivos: establecen altos estándares y esperan que otros hagan lo mismo y trabajen duro.</a:t>
            </a:r>
          </a:p>
          <a:p>
            <a:pPr marL="0" indent="0" algn="just">
              <a:lnSpc>
                <a:spcPct val="150000"/>
              </a:lnSpc>
              <a:buNone/>
            </a:pPr>
            <a:r>
              <a:rPr lang="es-ES" sz="2400" dirty="0"/>
              <a:t>Están orientados al futuro y valoran el trabajo en equipo. Es importante que los idealistas se den cuenta de que otros tienen sus propios estándares y expectativas, que podrían no coincidir con los objetivos del idealista.</a:t>
            </a:r>
            <a:endParaRPr lang="pt-PT" sz="2400" dirty="0"/>
          </a:p>
        </p:txBody>
      </p:sp>
      <p:pic>
        <p:nvPicPr>
          <p:cNvPr id="4" name="Picture 3">
            <a:extLst>
              <a:ext uri="{FF2B5EF4-FFF2-40B4-BE49-F238E27FC236}">
                <a16:creationId xmlns:a16="http://schemas.microsoft.com/office/drawing/2014/main" id="{3B27F7A5-B493-4C44-9B46-77FC75DE51B8}"/>
              </a:ext>
            </a:extLst>
          </p:cNvPr>
          <p:cNvPicPr>
            <a:picLocks noChangeAspect="1"/>
          </p:cNvPicPr>
          <p:nvPr/>
        </p:nvPicPr>
        <p:blipFill>
          <a:blip r:embed="rId2"/>
          <a:stretch>
            <a:fillRect/>
          </a:stretch>
        </p:blipFill>
        <p:spPr>
          <a:xfrm>
            <a:off x="7446298" y="2170735"/>
            <a:ext cx="4360388" cy="2904604"/>
          </a:xfrm>
          <a:prstGeom prst="rect">
            <a:avLst/>
          </a:prstGeom>
        </p:spPr>
      </p:pic>
    </p:spTree>
    <p:extLst>
      <p:ext uri="{BB962C8B-B14F-4D97-AF65-F5344CB8AC3E}">
        <p14:creationId xmlns:p14="http://schemas.microsoft.com/office/powerpoint/2010/main" val="206712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Idealista</a:t>
            </a:r>
          </a:p>
        </p:txBody>
      </p:sp>
      <p:pic>
        <p:nvPicPr>
          <p:cNvPr id="4" name="Content Placeholder 3">
            <a:extLst>
              <a:ext uri="{FF2B5EF4-FFF2-40B4-BE49-F238E27FC236}">
                <a16:creationId xmlns:a16="http://schemas.microsoft.com/office/drawing/2014/main" id="{8B1851AE-99F5-4302-9BFB-12E240330A73}"/>
              </a:ext>
            </a:extLst>
          </p:cNvPr>
          <p:cNvPicPr>
            <a:picLocks noGrp="1" noChangeAspect="1"/>
          </p:cNvPicPr>
          <p:nvPr>
            <p:ph idx="1"/>
          </p:nvPr>
        </p:nvPicPr>
        <p:blipFill>
          <a:blip r:embed="rId2"/>
          <a:stretch>
            <a:fillRect/>
          </a:stretch>
        </p:blipFill>
        <p:spPr>
          <a:xfrm>
            <a:off x="3077238" y="1344857"/>
            <a:ext cx="6037524" cy="4594029"/>
          </a:xfrm>
          <a:prstGeom prst="rect">
            <a:avLst/>
          </a:prstGeom>
        </p:spPr>
      </p:pic>
      <p:sp>
        <p:nvSpPr>
          <p:cNvPr id="5" name="Marcador de Posição de Conteúdo 2">
            <a:extLst>
              <a:ext uri="{FF2B5EF4-FFF2-40B4-BE49-F238E27FC236}">
                <a16:creationId xmlns:a16="http://schemas.microsoft.com/office/drawing/2014/main" id="{A3388EB0-C12C-4516-91B1-C4FA379BBC8A}"/>
              </a:ext>
            </a:extLst>
          </p:cNvPr>
          <p:cNvSpPr txBox="1">
            <a:spLocks/>
          </p:cNvSpPr>
          <p:nvPr/>
        </p:nvSpPr>
        <p:spPr>
          <a:xfrm>
            <a:off x="5100506" y="2874838"/>
            <a:ext cx="2416030" cy="15267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2">
                    <a:lumMod val="75000"/>
                  </a:schemeClr>
                </a:solidFill>
              </a:rPr>
              <a:t>¿</a:t>
            </a:r>
            <a:r>
              <a:rPr lang="en-US" sz="3600" b="1" dirty="0" err="1">
                <a:solidFill>
                  <a:schemeClr val="accent2">
                    <a:lumMod val="75000"/>
                  </a:schemeClr>
                </a:solidFill>
              </a:rPr>
              <a:t>Cómo</a:t>
            </a:r>
            <a:r>
              <a:rPr lang="en-US" sz="3600" b="1" dirty="0">
                <a:solidFill>
                  <a:schemeClr val="accent2">
                    <a:lumMod val="75000"/>
                  </a:schemeClr>
                </a:solidFill>
              </a:rPr>
              <a:t> </a:t>
            </a:r>
            <a:r>
              <a:rPr lang="en-US" sz="3600" b="1" dirty="0" err="1">
                <a:solidFill>
                  <a:schemeClr val="accent2">
                    <a:lumMod val="75000"/>
                  </a:schemeClr>
                </a:solidFill>
              </a:rPr>
              <a:t>conectar</a:t>
            </a:r>
            <a:r>
              <a:rPr lang="en-US" sz="3600" b="1" dirty="0">
                <a:solidFill>
                  <a:schemeClr val="accent2">
                    <a:lumMod val="75000"/>
                  </a:schemeClr>
                </a:solidFill>
              </a:rPr>
              <a:t> con </a:t>
            </a:r>
            <a:r>
              <a:rPr lang="en-US" sz="3600" b="1" dirty="0" err="1">
                <a:solidFill>
                  <a:schemeClr val="accent2">
                    <a:lumMod val="75000"/>
                  </a:schemeClr>
                </a:solidFill>
              </a:rPr>
              <a:t>ellos</a:t>
            </a:r>
            <a:r>
              <a:rPr lang="en-US" sz="3600" b="1" dirty="0">
                <a:solidFill>
                  <a:schemeClr val="accent2">
                    <a:lumMod val="75000"/>
                  </a:schemeClr>
                </a:solidFill>
              </a:rPr>
              <a:t>?</a:t>
            </a:r>
            <a:endParaRPr lang="en-US" b="1" dirty="0"/>
          </a:p>
        </p:txBody>
      </p:sp>
    </p:spTree>
    <p:extLst>
      <p:ext uri="{BB962C8B-B14F-4D97-AF65-F5344CB8AC3E}">
        <p14:creationId xmlns:p14="http://schemas.microsoft.com/office/powerpoint/2010/main" val="375527379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 id="{9C13AE3D-2BD6-44FD-862E-8CFADACC7F6D}" vid="{94FA84C5-DCE1-411E-A156-EA2B3988DA65}"/>
    </a:ext>
  </a:extLst>
</a:theme>
</file>

<file path=docProps/app.xml><?xml version="1.0" encoding="utf-8"?>
<Properties xmlns="http://schemas.openxmlformats.org/officeDocument/2006/extended-properties" xmlns:vt="http://schemas.openxmlformats.org/officeDocument/2006/docPropsVTypes">
  <Template>CreO IO1 PP presentation template v1 12.03.2019</Template>
  <TotalTime>1380</TotalTime>
  <Words>1260</Words>
  <Application>Microsoft Office PowerPoint</Application>
  <PresentationFormat>Panorámica</PresentationFormat>
  <Paragraphs>100</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Calibri Light</vt:lpstr>
      <vt:lpstr>Segoe Script</vt:lpstr>
      <vt:lpstr>Wingdings</vt:lpstr>
      <vt:lpstr>Tema do Office</vt:lpstr>
      <vt:lpstr>IO2 - UNIDAD 3 – Pensamiento crítico Subunidad 3.1.2 - Estilos de pensamiento</vt:lpstr>
      <vt:lpstr>Introducción</vt:lpstr>
      <vt:lpstr>¿Qué crees que son los estilos de pensamiento?</vt:lpstr>
      <vt:lpstr>Estilos de pensamiento</vt:lpstr>
      <vt:lpstr>Sintetizador</vt:lpstr>
      <vt:lpstr>Sintetizador</vt:lpstr>
      <vt:lpstr>Sintetizador</vt:lpstr>
      <vt:lpstr>Idealista</vt:lpstr>
      <vt:lpstr>Idealista</vt:lpstr>
      <vt:lpstr>Idealista</vt:lpstr>
      <vt:lpstr>Pragmático</vt:lpstr>
      <vt:lpstr>Pragmático</vt:lpstr>
      <vt:lpstr>Pragmático</vt:lpstr>
      <vt:lpstr>Analista</vt:lpstr>
      <vt:lpstr>Analista</vt:lpstr>
      <vt:lpstr>Analista</vt:lpstr>
      <vt:lpstr>Realista</vt:lpstr>
      <vt:lpstr>Realista</vt:lpstr>
      <vt:lpstr>Realista</vt:lpstr>
      <vt:lpstr>¡Mira y debate!</vt:lpstr>
      <vt:lpstr>¿Por qué los estilos de pensamiento son importantes en el trabajo?</vt:lpstr>
      <vt:lpstr>¿Por qué los estilos de pensamiento son importantes en el trabajo?</vt:lpstr>
      <vt:lpstr>¡Escribe!</vt:lpstr>
      <vt:lpstr>¡Ten en cuenta!</vt:lpstr>
      <vt:lpstr>Consejos finales sobre estilos de pensamiento</vt:lpstr>
      <vt:lpstr>Consejos finales sobre estilos de pensamiento</vt:lpstr>
      <vt:lpstr>Estilos de pensamiento Autoevaluación</vt:lpstr>
      <vt:lpstr>Referencias</vt:lpstr>
      <vt:lpstr>Otras lecturas</vt:lpstr>
      <vt:lpstr>Presentación de PowerPoint</vt:lpstr>
      <vt:lpstr>Socios del proyecto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IO2 - UNIT 3 – Critical Thinking Subunit (No) – (Title)</dc:title>
  <dc:creator>Vasco M. Gaião</dc:creator>
  <cp:lastModifiedBy>Alba2020</cp:lastModifiedBy>
  <cp:revision>73</cp:revision>
  <dcterms:created xsi:type="dcterms:W3CDTF">2020-06-17T14:45:37Z</dcterms:created>
  <dcterms:modified xsi:type="dcterms:W3CDTF">2020-07-21T20:01:44Z</dcterms:modified>
</cp:coreProperties>
</file>